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687" r:id="rId2"/>
    <p:sldId id="688" r:id="rId3"/>
    <p:sldId id="695" r:id="rId4"/>
    <p:sldId id="730" r:id="rId5"/>
    <p:sldId id="696" r:id="rId6"/>
    <p:sldId id="738" r:id="rId7"/>
    <p:sldId id="712" r:id="rId8"/>
    <p:sldId id="711" r:id="rId9"/>
    <p:sldId id="737" r:id="rId10"/>
    <p:sldId id="728" r:id="rId11"/>
    <p:sldId id="739" r:id="rId12"/>
    <p:sldId id="721" r:id="rId13"/>
    <p:sldId id="705" r:id="rId14"/>
    <p:sldId id="735" r:id="rId15"/>
    <p:sldId id="724" r:id="rId16"/>
    <p:sldId id="70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3399"/>
    <a:srgbClr val="CCFFFF"/>
    <a:srgbClr val="66CCFF"/>
    <a:srgbClr val="99CCFF"/>
    <a:srgbClr val="0099FF"/>
    <a:srgbClr val="3366FF"/>
    <a:srgbClr val="3333FF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80987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9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372" cy="465774"/>
          </a:xfrm>
          <a:prstGeom prst="rect">
            <a:avLst/>
          </a:prstGeom>
        </p:spPr>
        <p:txBody>
          <a:bodyPr vert="horz" lIns="91637" tIns="45819" rIns="91637" bIns="45819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9" y="1"/>
            <a:ext cx="3038372" cy="465774"/>
          </a:xfrm>
          <a:prstGeom prst="rect">
            <a:avLst/>
          </a:prstGeom>
        </p:spPr>
        <p:txBody>
          <a:bodyPr vert="horz" lIns="91637" tIns="45819" rIns="91637" bIns="45819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038"/>
            <a:ext cx="3038372" cy="465774"/>
          </a:xfrm>
          <a:prstGeom prst="rect">
            <a:avLst/>
          </a:prstGeom>
        </p:spPr>
        <p:txBody>
          <a:bodyPr vert="horz" lIns="91637" tIns="45819" rIns="91637" bIns="45819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9" y="8829038"/>
            <a:ext cx="3038372" cy="465774"/>
          </a:xfrm>
          <a:prstGeom prst="rect">
            <a:avLst/>
          </a:prstGeom>
        </p:spPr>
        <p:txBody>
          <a:bodyPr vert="horz" lIns="91637" tIns="45819" rIns="91637" bIns="45819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0B8DE77-442B-4143-88F2-E29A4B5F8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06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372" cy="4657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439" y="1"/>
            <a:ext cx="3038372" cy="4657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34" y="4416108"/>
            <a:ext cx="5608320" cy="418401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37" tIns="45819" rIns="91637" bIns="45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038"/>
            <a:ext cx="3038372" cy="4657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37" tIns="45819" rIns="91637" bIns="4581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439" y="8829038"/>
            <a:ext cx="3038372" cy="4657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637" tIns="45819" rIns="91637" bIns="4581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6EDB7AD-3248-4055-A2B6-4A42AD42E1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67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89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376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45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41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1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47B2EBA-3A0E-4DAA-B210-5FD405E62B4F}" type="slidenum">
              <a:rPr lang="en-US" smtClean="0">
                <a:cs typeface="Arial" charset="0"/>
              </a:rPr>
              <a:pPr/>
              <a:t>16</a:t>
            </a:fld>
            <a:endParaRPr lang="en-US" dirty="0" smtClean="0"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1844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962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1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74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8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81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75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3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EDB7AD-3248-4055-A2B6-4A42AD42E16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712CD-A793-4981-878C-A933DCC6F2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F2C49-C66C-441E-B4C3-77DF6BF83B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4CC03-21B2-41EA-BCF6-C6866EA88F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DDF46-D654-4AFF-8B76-1FB4EED4AC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45C2F-E2EA-4F87-B159-41C0A1F1C8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92B31-3521-4CC8-95A8-790ECB0CA2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C679E-7578-4E5F-BDA0-31716C12C7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65B4D-90CA-49C2-8561-FCBF22583D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668B3-2ECD-424B-9BB4-B23E069355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48200" y="6248400"/>
            <a:ext cx="297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BC755-9A4C-4C5C-8FA4-F154228E69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248400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457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45999816-CA18-456A-873B-F17663E9BC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62484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inside.arb.ca.gov/is/isbserve/logograf/carb-logos.png"/>
          <p:cNvPicPr/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" b="26043"/>
          <a:stretch/>
        </p:blipFill>
        <p:spPr bwMode="auto">
          <a:xfrm>
            <a:off x="304800" y="6080760"/>
            <a:ext cx="2692400" cy="7010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2.arb.ca.gov/mobile-source-certification-and-compliance-fee-regulation-meetings-workshop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kathleen.mead@arb.ca.gov" TargetMode="External"/><Relationship Id="rId3" Type="http://schemas.openxmlformats.org/officeDocument/2006/relationships/hyperlink" Target="mailto:angus.macpherson@arb.ca.gov" TargetMode="External"/><Relationship Id="rId7" Type="http://schemas.openxmlformats.org/officeDocument/2006/relationships/hyperlink" Target="mailto:kumar.muthukumar@arb.ca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jackie.lourenco@arb.ca.gov" TargetMode="External"/><Relationship Id="rId5" Type="http://schemas.openxmlformats.org/officeDocument/2006/relationships/hyperlink" Target="mailto:james.pang@arb.ca.gov" TargetMode="External"/><Relationship Id="rId4" Type="http://schemas.openxmlformats.org/officeDocument/2006/relationships/hyperlink" Target="mailto:byron.ng@arb.ca.gov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8486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Mobile Source Certification and Compliance Fee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038600"/>
            <a:ext cx="7543800" cy="1752600"/>
          </a:xfrm>
        </p:spPr>
        <p:txBody>
          <a:bodyPr/>
          <a:lstStyle/>
          <a:p>
            <a:r>
              <a:rPr lang="en-US" dirty="0">
                <a:solidFill>
                  <a:srgbClr val="003399"/>
                </a:solidFill>
              </a:rPr>
              <a:t>Small Off-Road Engine Working Group </a:t>
            </a:r>
            <a:endParaRPr lang="en-US" dirty="0" smtClean="0">
              <a:solidFill>
                <a:srgbClr val="003399"/>
              </a:solidFill>
            </a:endParaRPr>
          </a:p>
          <a:p>
            <a:r>
              <a:rPr lang="en-US" smtClean="0">
                <a:solidFill>
                  <a:srgbClr val="003399"/>
                </a:solidFill>
              </a:rPr>
              <a:t>May 2</a:t>
            </a:r>
            <a:r>
              <a:rPr lang="en-US" dirty="0">
                <a:solidFill>
                  <a:srgbClr val="003399"/>
                </a:solidFill>
              </a:rPr>
              <a:t>8</a:t>
            </a:r>
            <a:r>
              <a:rPr lang="en-US" smtClean="0">
                <a:solidFill>
                  <a:srgbClr val="003399"/>
                </a:solidFill>
              </a:rPr>
              <a:t>, </a:t>
            </a:r>
            <a:r>
              <a:rPr lang="en-US" dirty="0" smtClean="0">
                <a:solidFill>
                  <a:srgbClr val="003399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42862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Information Needed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/>
          <a:lstStyle/>
          <a:p>
            <a:r>
              <a:rPr lang="en-US" sz="2800" dirty="0" smtClean="0">
                <a:solidFill>
                  <a:srgbClr val="003399"/>
                </a:solidFill>
              </a:rPr>
              <a:t>Business information</a:t>
            </a:r>
          </a:p>
          <a:p>
            <a:pPr lvl="1"/>
            <a:r>
              <a:rPr lang="en-US" dirty="0" smtClean="0">
                <a:solidFill>
                  <a:srgbClr val="003399"/>
                </a:solidFill>
              </a:rPr>
              <a:t>Number in each category affected by regulation</a:t>
            </a:r>
          </a:p>
          <a:p>
            <a:pPr lvl="1"/>
            <a:r>
              <a:rPr lang="en-US" dirty="0" smtClean="0">
                <a:solidFill>
                  <a:srgbClr val="003399"/>
                </a:solidFill>
              </a:rPr>
              <a:t>Number of small businesses </a:t>
            </a:r>
          </a:p>
          <a:p>
            <a:pPr lvl="2"/>
            <a:r>
              <a:rPr lang="en-US" sz="2800" dirty="0" smtClean="0">
                <a:solidFill>
                  <a:srgbClr val="003399"/>
                </a:solidFill>
              </a:rPr>
              <a:t>&lt; 100 employees</a:t>
            </a:r>
          </a:p>
          <a:p>
            <a:pPr lvl="1"/>
            <a:r>
              <a:rPr lang="en-US" dirty="0" smtClean="0">
                <a:solidFill>
                  <a:srgbClr val="003399"/>
                </a:solidFill>
              </a:rPr>
              <a:t>Number headquartered in California 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91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accent2"/>
                </a:solidFill>
              </a:rPr>
              <a:t>Off-road/Non-fee </a:t>
            </a:r>
            <a:r>
              <a:rPr lang="en-US" sz="4000" dirty="0">
                <a:solidFill>
                  <a:schemeClr val="accent2"/>
                </a:solidFill>
              </a:rPr>
              <a:t>P</a:t>
            </a:r>
            <a:r>
              <a:rPr lang="en-US" sz="4000" dirty="0" smtClean="0">
                <a:solidFill>
                  <a:schemeClr val="accent2"/>
                </a:solidFill>
              </a:rPr>
              <a:t>ayer Workgroup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558953"/>
            <a:ext cx="8229600" cy="4525963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/>
                </a:solidFill>
              </a:rPr>
              <a:t>Categories</a:t>
            </a:r>
          </a:p>
          <a:p>
            <a:pPr lvl="1"/>
            <a:r>
              <a:rPr lang="en-US" sz="2000" smtClean="0">
                <a:solidFill>
                  <a:schemeClr val="accent2"/>
                </a:solidFill>
              </a:rPr>
              <a:t>Off-road Compression-Ignition </a:t>
            </a:r>
            <a:r>
              <a:rPr lang="en-US" sz="2000" dirty="0" smtClean="0">
                <a:solidFill>
                  <a:schemeClr val="accent2"/>
                </a:solidFill>
              </a:rPr>
              <a:t>(generators, dozers) 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Sm</a:t>
            </a:r>
            <a:r>
              <a:rPr lang="en-US" sz="2000" dirty="0">
                <a:solidFill>
                  <a:schemeClr val="accent2"/>
                </a:solidFill>
              </a:rPr>
              <a:t>. Spark-Ignition </a:t>
            </a:r>
            <a:r>
              <a:rPr lang="en-US" sz="2000" dirty="0" smtClean="0">
                <a:solidFill>
                  <a:schemeClr val="accent2"/>
                </a:solidFill>
              </a:rPr>
              <a:t>Engines/Equipment (lawn-mowers) 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Lg</a:t>
            </a:r>
            <a:r>
              <a:rPr lang="en-US" sz="2000" dirty="0">
                <a:solidFill>
                  <a:schemeClr val="accent2"/>
                </a:solidFill>
              </a:rPr>
              <a:t>. </a:t>
            </a:r>
            <a:r>
              <a:rPr lang="en-US" sz="2000" dirty="0" smtClean="0">
                <a:solidFill>
                  <a:schemeClr val="accent2"/>
                </a:solidFill>
              </a:rPr>
              <a:t>Spark-Ignition Engines/Equipment (forklifts</a:t>
            </a:r>
            <a:r>
              <a:rPr lang="en-US" sz="2000" dirty="0">
                <a:solidFill>
                  <a:schemeClr val="accent2"/>
                </a:solidFill>
              </a:rPr>
              <a:t>, generators</a:t>
            </a:r>
            <a:r>
              <a:rPr lang="en-US" sz="2000" dirty="0" smtClean="0">
                <a:solidFill>
                  <a:schemeClr val="accent2"/>
                </a:solidFill>
              </a:rPr>
              <a:t>) 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Spark-Ignition Marine Engines/Watercraft (outboard, inboard, sterndrive)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OHRV (ATVs</a:t>
            </a:r>
            <a:r>
              <a:rPr lang="en-US" sz="2000" dirty="0">
                <a:solidFill>
                  <a:schemeClr val="accent2"/>
                </a:solidFill>
              </a:rPr>
              <a:t>, utility vehicles, off-road motorcycles)</a:t>
            </a:r>
          </a:p>
          <a:p>
            <a:r>
              <a:rPr lang="en-US" sz="2800" dirty="0">
                <a:solidFill>
                  <a:srgbClr val="003399"/>
                </a:solidFill>
              </a:rPr>
              <a:t>Discussion/Agenda for working groups</a:t>
            </a:r>
            <a:endParaRPr lang="en-US" sz="2800" dirty="0" smtClean="0">
              <a:solidFill>
                <a:srgbClr val="003399"/>
              </a:solidFill>
            </a:endParaRPr>
          </a:p>
          <a:p>
            <a:pPr lvl="1"/>
            <a:r>
              <a:rPr lang="en-US" sz="2400" dirty="0" smtClean="0">
                <a:solidFill>
                  <a:srgbClr val="003399"/>
                </a:solidFill>
              </a:rPr>
              <a:t>Fee structure</a:t>
            </a:r>
          </a:p>
          <a:p>
            <a:pPr lvl="1"/>
            <a:r>
              <a:rPr lang="en-US" sz="2400" dirty="0" smtClean="0">
                <a:solidFill>
                  <a:srgbClr val="003399"/>
                </a:solidFill>
              </a:rPr>
              <a:t>Fee impacts on manufacturers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Dates for workgroup meeting</a:t>
            </a:r>
          </a:p>
        </p:txBody>
      </p:sp>
    </p:spTree>
    <p:extLst>
      <p:ext uri="{BB962C8B-B14F-4D97-AF65-F5344CB8AC3E}">
        <p14:creationId xmlns:p14="http://schemas.microsoft.com/office/powerpoint/2010/main" val="17821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Aftermarket Parts, Retrofits, and Components Workgroup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846" y="1295400"/>
            <a:ext cx="8458200" cy="4525963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/>
                </a:solidFill>
              </a:rPr>
              <a:t>Categories:</a:t>
            </a:r>
          </a:p>
          <a:p>
            <a:pPr lvl="1">
              <a:spcBef>
                <a:spcPts val="20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Aftermarket parts (D)</a:t>
            </a:r>
          </a:p>
          <a:p>
            <a:pPr lvl="1">
              <a:spcBef>
                <a:spcPts val="20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Diesel Emission Control Strategies/Retrofits (DE) </a:t>
            </a:r>
          </a:p>
          <a:p>
            <a:pPr lvl="1">
              <a:spcBef>
                <a:spcPts val="20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Alt. Fuel Retrofits (B) </a:t>
            </a:r>
          </a:p>
          <a:p>
            <a:pPr lvl="1">
              <a:spcBef>
                <a:spcPts val="20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Alt. </a:t>
            </a:r>
            <a:r>
              <a:rPr lang="en-US" sz="2000" dirty="0">
                <a:solidFill>
                  <a:schemeClr val="accent2"/>
                </a:solidFill>
              </a:rPr>
              <a:t>Control </a:t>
            </a:r>
            <a:r>
              <a:rPr lang="en-US" sz="2000" dirty="0" smtClean="0">
                <a:solidFill>
                  <a:schemeClr val="accent2"/>
                </a:solidFill>
              </a:rPr>
              <a:t>Tech. </a:t>
            </a:r>
            <a:r>
              <a:rPr lang="en-US" sz="2000" dirty="0">
                <a:solidFill>
                  <a:schemeClr val="accent2"/>
                </a:solidFill>
              </a:rPr>
              <a:t>(e.g. Bonnets) verification/approval for at-berth </a:t>
            </a:r>
            <a:r>
              <a:rPr lang="en-US" sz="2000" dirty="0" smtClean="0">
                <a:solidFill>
                  <a:schemeClr val="accent2"/>
                </a:solidFill>
              </a:rPr>
              <a:t>regulation (AB)</a:t>
            </a:r>
          </a:p>
          <a:p>
            <a:pPr lvl="1">
              <a:spcBef>
                <a:spcPts val="20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Portable Fuel Containers - PFCs (G-07 thru 10)</a:t>
            </a:r>
          </a:p>
          <a:p>
            <a:pPr lvl="1">
              <a:spcBef>
                <a:spcPts val="20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Evap. Components for SI Marine Water Craft (RM)</a:t>
            </a:r>
          </a:p>
          <a:p>
            <a:pPr lvl="1">
              <a:spcBef>
                <a:spcPts val="20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Evap. Components for Sm. Off-Road Engines (C-U,G-05, Q)  </a:t>
            </a:r>
          </a:p>
          <a:p>
            <a:r>
              <a:rPr lang="en-US" sz="2800" dirty="0">
                <a:solidFill>
                  <a:srgbClr val="003399"/>
                </a:solidFill>
              </a:rPr>
              <a:t>Discussion/Agenda for working groups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Fee structure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Fee impacts on manufacturers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Dates for workgroup meeting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61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Timeline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Workgroup Meetings (start May, 2019)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Second Workshop (Late Summer, 2019)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Board Hearing date (Spring, 2020)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Stay Informed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839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3399"/>
                </a:solidFill>
              </a:rPr>
              <a:t>GovDelivery (List serve)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3399"/>
                </a:solidFill>
              </a:rPr>
              <a:t>Sign on, search for name of topic “Mobile Source Certification and Compliance Fee Regulation,” check box, and hit the submit button (at bottom of page)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https://public.govdelivery.com/accounts/CARB/subscriber/new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3399"/>
                </a:solidFill>
              </a:rPr>
              <a:t>Workshop notices and information</a:t>
            </a:r>
            <a:endParaRPr lang="en-US" dirty="0"/>
          </a:p>
          <a:p>
            <a:pPr marL="0" indent="0">
              <a:buNone/>
            </a:pPr>
            <a:r>
              <a:rPr lang="en-US" sz="2400" u="sng" dirty="0" smtClean="0">
                <a:hlinkClick r:id="rId3"/>
              </a:rPr>
              <a:t>https</a:t>
            </a:r>
            <a:r>
              <a:rPr lang="en-US" sz="2400" u="sng" dirty="0">
                <a:hlinkClick r:id="rId3"/>
              </a:rPr>
              <a:t>://ww2.arb.ca.gov/mobile-source-certification-and-compliance-fee-regulation-meetings-workshops</a:t>
            </a:r>
            <a:endParaRPr lang="en-US" sz="2400" dirty="0"/>
          </a:p>
          <a:p>
            <a:pPr marL="0" indent="0">
              <a:buNone/>
            </a:pPr>
            <a:endParaRPr lang="en-US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33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73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Contacts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76200" y="3962400"/>
            <a:ext cx="8991600" cy="218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2200" u="sng" kern="0" dirty="0" smtClean="0">
                <a:solidFill>
                  <a:srgbClr val="003399"/>
                </a:solidFill>
              </a:rPr>
              <a:t>Aftermarket Parts, Retrofits and Components</a:t>
            </a:r>
          </a:p>
          <a:p>
            <a:pPr marL="0" indent="0" algn="ctr">
              <a:buNone/>
            </a:pPr>
            <a:r>
              <a:rPr lang="en-US" sz="2000" kern="0" dirty="0">
                <a:solidFill>
                  <a:srgbClr val="003399"/>
                </a:solidFill>
              </a:rPr>
              <a:t>Angus MacPherson </a:t>
            </a:r>
            <a:r>
              <a:rPr lang="en-US" sz="2000" dirty="0">
                <a:solidFill>
                  <a:srgbClr val="003399"/>
                </a:solidFill>
              </a:rPr>
              <a:t>(916) 445-4686 </a:t>
            </a:r>
            <a:r>
              <a:rPr lang="en-US" sz="2000" u="sng" dirty="0" smtClean="0">
                <a:hlinkClick r:id="rId3"/>
              </a:rPr>
              <a:t>angus.macpherson@arb.ca.gov</a:t>
            </a:r>
            <a:endParaRPr lang="en-US" sz="2000" u="sng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1800" u="sng" dirty="0">
              <a:solidFill>
                <a:srgbClr val="003399"/>
              </a:solidFill>
            </a:endParaRPr>
          </a:p>
          <a:p>
            <a:pPr marL="0" indent="0" algn="ctr">
              <a:buNone/>
            </a:pPr>
            <a:r>
              <a:rPr lang="en-US" sz="2200" u="sng" dirty="0" smtClean="0">
                <a:solidFill>
                  <a:srgbClr val="003399"/>
                </a:solidFill>
              </a:rPr>
              <a:t>Off-Road </a:t>
            </a:r>
            <a:r>
              <a:rPr lang="en-US" sz="2200" u="sng" dirty="0">
                <a:solidFill>
                  <a:srgbClr val="003399"/>
                </a:solidFill>
              </a:rPr>
              <a:t>Engine, RV and Equipment: 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3399"/>
                </a:solidFill>
              </a:rPr>
              <a:t>Byron </a:t>
            </a:r>
            <a:r>
              <a:rPr lang="en-US" sz="2000" dirty="0">
                <a:solidFill>
                  <a:srgbClr val="003399"/>
                </a:solidFill>
              </a:rPr>
              <a:t>Ng (626) 459-4312 </a:t>
            </a:r>
            <a:r>
              <a:rPr lang="en-US" sz="2000" dirty="0" smtClean="0">
                <a:solidFill>
                  <a:srgbClr val="003399"/>
                </a:solidFill>
              </a:rPr>
              <a:t> </a:t>
            </a:r>
            <a:r>
              <a:rPr lang="en-US" sz="2000" dirty="0" smtClean="0">
                <a:solidFill>
                  <a:srgbClr val="003399"/>
                </a:solidFill>
                <a:hlinkClick r:id="rId4"/>
              </a:rPr>
              <a:t>byron.ng@arb.ca.gov</a:t>
            </a:r>
            <a:endParaRPr lang="en-US" sz="2000" dirty="0">
              <a:solidFill>
                <a:srgbClr val="003399"/>
              </a:solidFill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003399"/>
                </a:solidFill>
              </a:rPr>
              <a:t>James Pang (626) </a:t>
            </a:r>
            <a:r>
              <a:rPr lang="en-US" sz="2000" smtClean="0">
                <a:solidFill>
                  <a:srgbClr val="003399"/>
                </a:solidFill>
              </a:rPr>
              <a:t>450-6127 </a:t>
            </a:r>
            <a:r>
              <a:rPr lang="en-US" sz="2000" smtClean="0">
                <a:solidFill>
                  <a:srgbClr val="003399"/>
                </a:solidFill>
                <a:hlinkClick r:id="rId5"/>
              </a:rPr>
              <a:t>james.pang@arb.ca.gov</a:t>
            </a:r>
            <a:r>
              <a:rPr lang="en-US" sz="2000" smtClean="0">
                <a:solidFill>
                  <a:srgbClr val="003399"/>
                </a:solidFill>
              </a:rPr>
              <a:t> </a:t>
            </a:r>
            <a:endParaRPr lang="en-US" sz="2000" dirty="0">
              <a:solidFill>
                <a:srgbClr val="003399"/>
              </a:solidFill>
            </a:endParaRPr>
          </a:p>
          <a:p>
            <a:pPr marL="0" indent="0" algn="ctr">
              <a:buNone/>
            </a:pPr>
            <a:endParaRPr lang="en-US" sz="2400" kern="0" dirty="0">
              <a:solidFill>
                <a:srgbClr val="003399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651664" cy="2057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200" dirty="0">
                <a:solidFill>
                  <a:srgbClr val="003399"/>
                </a:solidFill>
              </a:rPr>
              <a:t>Jackie </a:t>
            </a:r>
            <a:r>
              <a:rPr lang="en-US" sz="2200" dirty="0" smtClean="0">
                <a:solidFill>
                  <a:srgbClr val="003399"/>
                </a:solidFill>
              </a:rPr>
              <a:t>Lourenco</a:t>
            </a:r>
            <a:r>
              <a:rPr lang="en-US" sz="2200" dirty="0">
                <a:solidFill>
                  <a:srgbClr val="003399"/>
                </a:solidFill>
              </a:rPr>
              <a:t>, Branch Chief</a:t>
            </a:r>
          </a:p>
          <a:p>
            <a:pPr marL="0" indent="0">
              <a:buFontTx/>
              <a:buNone/>
            </a:pPr>
            <a:r>
              <a:rPr lang="en-US" sz="2000" dirty="0">
                <a:solidFill>
                  <a:srgbClr val="003399"/>
                </a:solidFill>
                <a:hlinkClick r:id="rId6"/>
              </a:rPr>
              <a:t>jackie.lourenco@arb.ca.gov</a:t>
            </a:r>
            <a:endParaRPr lang="en-US" sz="2000" dirty="0">
              <a:solidFill>
                <a:srgbClr val="003399"/>
              </a:solidFill>
            </a:endParaRPr>
          </a:p>
          <a:p>
            <a:pPr marL="0" indent="0">
              <a:buFontTx/>
              <a:buNone/>
            </a:pPr>
            <a:r>
              <a:rPr lang="en-US" sz="2000" dirty="0">
                <a:solidFill>
                  <a:srgbClr val="003399"/>
                </a:solidFill>
              </a:rPr>
              <a:t>(626) </a:t>
            </a:r>
            <a:r>
              <a:rPr lang="en-US" sz="2000" dirty="0" smtClean="0">
                <a:solidFill>
                  <a:srgbClr val="003399"/>
                </a:solidFill>
              </a:rPr>
              <a:t>450-6152</a:t>
            </a:r>
          </a:p>
          <a:p>
            <a:pPr marL="0" indent="0">
              <a:buFontTx/>
              <a:buNone/>
            </a:pPr>
            <a:r>
              <a:rPr lang="en-US" sz="2200" dirty="0" smtClean="0">
                <a:solidFill>
                  <a:srgbClr val="003399"/>
                </a:solidFill>
              </a:rPr>
              <a:t>Kumar </a:t>
            </a:r>
            <a:r>
              <a:rPr lang="en-US" sz="2200" dirty="0" err="1" smtClean="0">
                <a:solidFill>
                  <a:srgbClr val="003399"/>
                </a:solidFill>
              </a:rPr>
              <a:t>Muthukumar</a:t>
            </a:r>
            <a:r>
              <a:rPr lang="en-US" sz="2200" dirty="0" smtClean="0">
                <a:solidFill>
                  <a:srgbClr val="003399"/>
                </a:solidFill>
              </a:rPr>
              <a:t>, Manager</a:t>
            </a:r>
          </a:p>
          <a:p>
            <a:pPr marL="0" indent="0">
              <a:buFontTx/>
              <a:buNone/>
            </a:pPr>
            <a:r>
              <a:rPr lang="en-US" sz="2000" dirty="0" smtClean="0">
                <a:hlinkClick r:id="rId7"/>
              </a:rPr>
              <a:t>kumar.muthukumar@arb.ca.gov</a:t>
            </a:r>
            <a:r>
              <a:rPr lang="en-US" sz="2000" dirty="0" smtClean="0"/>
              <a:t> </a:t>
            </a:r>
          </a:p>
          <a:p>
            <a:pPr marL="0" indent="0">
              <a:buFontTx/>
              <a:buNone/>
            </a:pPr>
            <a:r>
              <a:rPr lang="en-US" sz="2000" dirty="0" smtClean="0">
                <a:solidFill>
                  <a:srgbClr val="003399"/>
                </a:solidFill>
              </a:rPr>
              <a:t>(626) 575-7040</a:t>
            </a:r>
            <a:endParaRPr lang="en-US" dirty="0" smtClean="0">
              <a:solidFill>
                <a:srgbClr val="003399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057400"/>
            <a:ext cx="4038600" cy="144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200" dirty="0">
                <a:solidFill>
                  <a:srgbClr val="003399"/>
                </a:solidFill>
              </a:rPr>
              <a:t>Kathleen Mead, </a:t>
            </a:r>
            <a:r>
              <a:rPr lang="en-US" sz="2200" dirty="0" smtClean="0">
                <a:solidFill>
                  <a:srgbClr val="003399"/>
                </a:solidFill>
              </a:rPr>
              <a:t>lead staff</a:t>
            </a:r>
            <a:endParaRPr lang="en-US" sz="2200" dirty="0">
              <a:solidFill>
                <a:srgbClr val="003399"/>
              </a:solidFill>
            </a:endParaRPr>
          </a:p>
          <a:p>
            <a:pPr marL="0" indent="0">
              <a:buFontTx/>
              <a:buNone/>
            </a:pPr>
            <a:r>
              <a:rPr lang="en-US" sz="2000" dirty="0">
                <a:solidFill>
                  <a:srgbClr val="003399"/>
                </a:solidFill>
                <a:hlinkClick r:id="rId8"/>
              </a:rPr>
              <a:t>kathleen.mead@arb.ca.gov</a:t>
            </a:r>
            <a:endParaRPr lang="en-US" sz="2000" dirty="0">
              <a:solidFill>
                <a:srgbClr val="003399"/>
              </a:solidFill>
            </a:endParaRPr>
          </a:p>
          <a:p>
            <a:pPr marL="0" indent="0">
              <a:buFontTx/>
              <a:buNone/>
            </a:pPr>
            <a:r>
              <a:rPr lang="en-US" sz="2000" dirty="0">
                <a:solidFill>
                  <a:srgbClr val="003399"/>
                </a:solidFill>
              </a:rPr>
              <a:t>(916) </a:t>
            </a:r>
            <a:r>
              <a:rPr lang="en-US" sz="2000" dirty="0" smtClean="0">
                <a:solidFill>
                  <a:srgbClr val="003399"/>
                </a:solidFill>
              </a:rPr>
              <a:t>324-9550</a:t>
            </a:r>
            <a:endParaRPr lang="en-US" sz="20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78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391400" y="617220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44B8202-C2D7-48EE-9983-1973FDC1C1BE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2286000"/>
            <a:ext cx="8229600" cy="141128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3600" b="1" i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9704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Agenda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610600" cy="4525963"/>
          </a:xfrm>
        </p:spPr>
        <p:txBody>
          <a:bodyPr/>
          <a:lstStyle/>
          <a:p>
            <a:r>
              <a:rPr lang="en-US" sz="2600" dirty="0" smtClean="0">
                <a:solidFill>
                  <a:srgbClr val="003399"/>
                </a:solidFill>
              </a:rPr>
              <a:t>California Mobile Source Fee Authority-Background</a:t>
            </a:r>
            <a:endParaRPr lang="en-US" sz="2400" dirty="0" smtClean="0">
              <a:solidFill>
                <a:srgbClr val="003399"/>
              </a:solidFill>
            </a:endParaRPr>
          </a:p>
          <a:p>
            <a:pPr lvl="1"/>
            <a:r>
              <a:rPr lang="en-US" sz="2400" dirty="0" smtClean="0">
                <a:solidFill>
                  <a:srgbClr val="003399"/>
                </a:solidFill>
              </a:rPr>
              <a:t>HSC 43019.1 (2018, SB 854)</a:t>
            </a:r>
            <a:endParaRPr lang="en-US" dirty="0" smtClean="0">
              <a:solidFill>
                <a:srgbClr val="003399"/>
              </a:solidFill>
            </a:endParaRPr>
          </a:p>
          <a:p>
            <a:r>
              <a:rPr lang="en-US" sz="2600" dirty="0" smtClean="0">
                <a:solidFill>
                  <a:srgbClr val="003399"/>
                </a:solidFill>
              </a:rPr>
              <a:t>Mobile Source Certification, Audit, and Compliance Fee Regulation for Certain </a:t>
            </a:r>
            <a:r>
              <a:rPr lang="en-US" sz="2600" dirty="0">
                <a:solidFill>
                  <a:srgbClr val="003399"/>
                </a:solidFill>
              </a:rPr>
              <a:t>S</a:t>
            </a:r>
            <a:r>
              <a:rPr lang="en-US" sz="2600" dirty="0" smtClean="0">
                <a:solidFill>
                  <a:srgbClr val="003399"/>
                </a:solidFill>
              </a:rPr>
              <a:t>ource </a:t>
            </a:r>
            <a:r>
              <a:rPr lang="en-US" sz="2600" dirty="0">
                <a:solidFill>
                  <a:srgbClr val="003399"/>
                </a:solidFill>
              </a:rPr>
              <a:t>C</a:t>
            </a:r>
            <a:r>
              <a:rPr lang="en-US" sz="2600" dirty="0" smtClean="0">
                <a:solidFill>
                  <a:srgbClr val="003399"/>
                </a:solidFill>
              </a:rPr>
              <a:t>ategories</a:t>
            </a:r>
          </a:p>
          <a:p>
            <a:pPr lvl="1"/>
            <a:r>
              <a:rPr lang="en-US" sz="2400" dirty="0" smtClean="0">
                <a:solidFill>
                  <a:srgbClr val="003399"/>
                </a:solidFill>
              </a:rPr>
              <a:t>Fee </a:t>
            </a:r>
            <a:r>
              <a:rPr lang="en-US" sz="2400" dirty="0">
                <a:solidFill>
                  <a:srgbClr val="003399"/>
                </a:solidFill>
              </a:rPr>
              <a:t>m</a:t>
            </a:r>
            <a:r>
              <a:rPr lang="en-US" sz="2400" dirty="0" smtClean="0">
                <a:solidFill>
                  <a:srgbClr val="003399"/>
                </a:solidFill>
              </a:rPr>
              <a:t>ethodology </a:t>
            </a:r>
            <a:r>
              <a:rPr lang="en-US" sz="2400" dirty="0">
                <a:solidFill>
                  <a:srgbClr val="003399"/>
                </a:solidFill>
              </a:rPr>
              <a:t>o</a:t>
            </a:r>
            <a:r>
              <a:rPr lang="en-US" sz="2400" dirty="0" smtClean="0">
                <a:solidFill>
                  <a:srgbClr val="003399"/>
                </a:solidFill>
              </a:rPr>
              <a:t>verview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Regulation s</a:t>
            </a:r>
            <a:r>
              <a:rPr lang="en-US" sz="2400" dirty="0" smtClean="0">
                <a:solidFill>
                  <a:srgbClr val="003399"/>
                </a:solidFill>
              </a:rPr>
              <a:t>cope</a:t>
            </a:r>
          </a:p>
          <a:p>
            <a:pPr lvl="1"/>
            <a:r>
              <a:rPr lang="en-US" sz="2400" dirty="0" smtClean="0">
                <a:solidFill>
                  <a:srgbClr val="003399"/>
                </a:solidFill>
              </a:rPr>
              <a:t>What special considerations should we consider?</a:t>
            </a:r>
          </a:p>
          <a:p>
            <a:pPr lvl="1"/>
            <a:r>
              <a:rPr lang="en-US" sz="2400" dirty="0" smtClean="0">
                <a:solidFill>
                  <a:srgbClr val="003399"/>
                </a:solidFill>
              </a:rPr>
              <a:t>Information needed </a:t>
            </a:r>
          </a:p>
          <a:p>
            <a:r>
              <a:rPr lang="en-US" sz="2600" dirty="0" smtClean="0">
                <a:solidFill>
                  <a:srgbClr val="003399"/>
                </a:solidFill>
              </a:rPr>
              <a:t>Next Steps</a:t>
            </a:r>
          </a:p>
          <a:p>
            <a:pPr lvl="1"/>
            <a:r>
              <a:rPr lang="en-US" sz="2200" dirty="0" smtClean="0">
                <a:solidFill>
                  <a:srgbClr val="003399"/>
                </a:solidFill>
              </a:rPr>
              <a:t>Workgroup/workshops</a:t>
            </a:r>
          </a:p>
          <a:p>
            <a:pPr lvl="1"/>
            <a:endParaRPr lang="en-US" dirty="0" smtClean="0">
              <a:solidFill>
                <a:srgbClr val="003399"/>
              </a:solidFill>
            </a:endParaRPr>
          </a:p>
          <a:p>
            <a:pPr lvl="1"/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1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74638"/>
            <a:ext cx="9372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HSC 43019.1</a:t>
            </a:r>
            <a:r>
              <a:rPr lang="en-US" sz="2800" dirty="0" smtClean="0">
                <a:solidFill>
                  <a:srgbClr val="003399"/>
                </a:solidFill>
              </a:rPr>
              <a:t/>
            </a:r>
            <a:br>
              <a:rPr lang="en-US" sz="2800" dirty="0" smtClean="0">
                <a:solidFill>
                  <a:srgbClr val="003399"/>
                </a:solidFill>
              </a:rPr>
            </a:br>
            <a:r>
              <a:rPr lang="en-US" sz="2400" u="sng" dirty="0" smtClean="0">
                <a:solidFill>
                  <a:srgbClr val="003399"/>
                </a:solidFill>
              </a:rPr>
              <a:t>New Off-Road, Aftermarket Parts, Components Fees</a:t>
            </a:r>
            <a:endParaRPr lang="en-US" sz="2400" u="sng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76400"/>
            <a:ext cx="8229600" cy="4525963"/>
          </a:xfrm>
        </p:spPr>
        <p:txBody>
          <a:bodyPr/>
          <a:lstStyle/>
          <a:p>
            <a:r>
              <a:rPr lang="en-US" sz="2800" dirty="0" smtClean="0">
                <a:solidFill>
                  <a:srgbClr val="003399"/>
                </a:solidFill>
              </a:rPr>
              <a:t>Authority provided by SB 854 in 2018</a:t>
            </a:r>
          </a:p>
          <a:p>
            <a:r>
              <a:rPr lang="en-US" sz="2800" dirty="0">
                <a:solidFill>
                  <a:srgbClr val="003399"/>
                </a:solidFill>
              </a:rPr>
              <a:t>CARB may adopt a schedule of fees to cover all or a portion of the state board’s reasonable costs associated with the certification, audit, and </a:t>
            </a:r>
            <a:r>
              <a:rPr lang="en-US" sz="2800" dirty="0" smtClean="0">
                <a:solidFill>
                  <a:srgbClr val="003399"/>
                </a:solidFill>
              </a:rPr>
              <a:t>compliance</a:t>
            </a:r>
            <a:r>
              <a:rPr lang="en-US" sz="2800" dirty="0">
                <a:solidFill>
                  <a:srgbClr val="003399"/>
                </a:solidFill>
              </a:rPr>
              <a:t> </a:t>
            </a:r>
            <a:r>
              <a:rPr lang="en-US" sz="2800" dirty="0" smtClean="0">
                <a:solidFill>
                  <a:srgbClr val="003399"/>
                </a:solidFill>
              </a:rPr>
              <a:t>as </a:t>
            </a:r>
            <a:r>
              <a:rPr lang="en-US" sz="2800" dirty="0">
                <a:solidFill>
                  <a:srgbClr val="003399"/>
                </a:solidFill>
              </a:rPr>
              <a:t>authorized pursuant to</a:t>
            </a:r>
            <a:r>
              <a:rPr lang="en-US" dirty="0"/>
              <a:t> </a:t>
            </a:r>
            <a:r>
              <a:rPr lang="en-US" sz="2800" dirty="0" smtClean="0">
                <a:solidFill>
                  <a:srgbClr val="003399"/>
                </a:solidFill>
              </a:rPr>
              <a:t>HSC </a:t>
            </a:r>
            <a:r>
              <a:rPr lang="en-US" sz="2800" dirty="0">
                <a:solidFill>
                  <a:srgbClr val="003399"/>
                </a:solidFill>
              </a:rPr>
              <a:t>43013 and 43018, </a:t>
            </a:r>
            <a:r>
              <a:rPr lang="en-US" sz="2800" dirty="0" smtClean="0">
                <a:solidFill>
                  <a:srgbClr val="003399"/>
                </a:solidFill>
              </a:rPr>
              <a:t>and subdivision (h) of Section 27156 of the Vehicle Code.</a:t>
            </a:r>
            <a:endParaRPr lang="en-US" sz="2800" dirty="0">
              <a:solidFill>
                <a:srgbClr val="0033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9775436">
            <a:off x="2039774" y="214542"/>
            <a:ext cx="1073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New</a:t>
            </a:r>
            <a:endParaRPr lang="en-US" sz="2800" dirty="0">
              <a:solidFill>
                <a:srgbClr val="FF0000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9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74638"/>
            <a:ext cx="9372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HSC 43019.1</a:t>
            </a:r>
            <a:r>
              <a:rPr lang="en-US" sz="2800" dirty="0" smtClean="0">
                <a:solidFill>
                  <a:srgbClr val="003399"/>
                </a:solidFill>
              </a:rPr>
              <a:t/>
            </a:r>
            <a:br>
              <a:rPr lang="en-US" sz="2800" dirty="0" smtClean="0">
                <a:solidFill>
                  <a:srgbClr val="003399"/>
                </a:solidFill>
              </a:rPr>
            </a:br>
            <a:r>
              <a:rPr lang="en-US" sz="2300" u="sng" dirty="0" smtClean="0">
                <a:solidFill>
                  <a:srgbClr val="003399"/>
                </a:solidFill>
              </a:rPr>
              <a:t>New Off-Road, Aftermarket Parts, Components Fees</a:t>
            </a:r>
            <a:r>
              <a:rPr lang="en-US" sz="2300" dirty="0" smtClean="0">
                <a:solidFill>
                  <a:srgbClr val="003399"/>
                </a:solidFill>
              </a:rPr>
              <a:t/>
            </a:r>
            <a:br>
              <a:rPr lang="en-US" sz="2300" dirty="0" smtClean="0">
                <a:solidFill>
                  <a:srgbClr val="003399"/>
                </a:solidFill>
              </a:rPr>
            </a:br>
            <a:r>
              <a:rPr lang="en-US" sz="2300" dirty="0" smtClean="0">
                <a:solidFill>
                  <a:srgbClr val="003399"/>
                </a:solidFill>
              </a:rPr>
              <a:t>(continued)</a:t>
            </a:r>
            <a:endParaRPr lang="en-US" sz="2300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70037"/>
            <a:ext cx="8229600" cy="4525963"/>
          </a:xfrm>
        </p:spPr>
        <p:txBody>
          <a:bodyPr/>
          <a:lstStyle/>
          <a:p>
            <a:r>
              <a:rPr lang="en-US" sz="2800" dirty="0" smtClean="0">
                <a:solidFill>
                  <a:srgbClr val="003399"/>
                </a:solidFill>
              </a:rPr>
              <a:t>Fee assessment considers: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impacts on manufacturers 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company size 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number of certifications requested and consistency with prior-year certifications 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category complexity 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product’s potential impact on emissions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potential change in number of certifications issued</a:t>
            </a: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impacts on processing time if fee doesn't cover CARB's </a:t>
            </a:r>
            <a:r>
              <a:rPr lang="en-US" sz="2400" dirty="0" smtClean="0">
                <a:solidFill>
                  <a:srgbClr val="003399"/>
                </a:solidFill>
              </a:rPr>
              <a:t>costs</a:t>
            </a:r>
            <a:endParaRPr lang="en-US" sz="2400" dirty="0">
              <a:solidFill>
                <a:srgbClr val="0033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9775436">
            <a:off x="1963574" y="83324"/>
            <a:ext cx="1073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New</a:t>
            </a:r>
            <a:endParaRPr lang="en-US" sz="2800" dirty="0">
              <a:solidFill>
                <a:srgbClr val="FF0000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75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003399"/>
                </a:solidFill>
              </a:rPr>
              <a:t>HSC </a:t>
            </a:r>
            <a:r>
              <a:rPr lang="en-US" sz="4000" dirty="0">
                <a:solidFill>
                  <a:srgbClr val="003399"/>
                </a:solidFill>
              </a:rPr>
              <a:t>43019.1 </a:t>
            </a:r>
            <a:r>
              <a:rPr lang="en-US" sz="4000" dirty="0" smtClean="0">
                <a:solidFill>
                  <a:srgbClr val="003399"/>
                </a:solidFill>
              </a:rPr>
              <a:t/>
            </a:r>
            <a:br>
              <a:rPr lang="en-US" sz="4000" dirty="0" smtClean="0">
                <a:solidFill>
                  <a:srgbClr val="003399"/>
                </a:solidFill>
              </a:rPr>
            </a:br>
            <a:r>
              <a:rPr lang="en-US" sz="2400" u="sng" dirty="0">
                <a:solidFill>
                  <a:srgbClr val="003399"/>
                </a:solidFill>
              </a:rPr>
              <a:t>New Off-Road, Aftermarket Parts, Components Fees</a:t>
            </a:r>
            <a:r>
              <a:rPr lang="en-US" sz="2400" dirty="0">
                <a:solidFill>
                  <a:srgbClr val="003399"/>
                </a:solidFill>
              </a:rPr>
              <a:t/>
            </a:r>
            <a:br>
              <a:rPr lang="en-US" sz="2400" dirty="0">
                <a:solidFill>
                  <a:srgbClr val="003399"/>
                </a:solidFill>
              </a:rPr>
            </a:br>
            <a:r>
              <a:rPr lang="en-US" sz="2400" dirty="0">
                <a:solidFill>
                  <a:srgbClr val="003399"/>
                </a:solidFill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678363"/>
          </a:xfrm>
        </p:spPr>
        <p:txBody>
          <a:bodyPr/>
          <a:lstStyle/>
          <a:p>
            <a:r>
              <a:rPr lang="en-US" sz="2800" dirty="0" smtClean="0">
                <a:solidFill>
                  <a:srgbClr val="003399"/>
                </a:solidFill>
              </a:rPr>
              <a:t>Includes categories not covered by current mobile source fees (HSC 43019: on-road vehicles, engines and motorcycles)</a:t>
            </a:r>
          </a:p>
          <a:p>
            <a:r>
              <a:rPr lang="en-US" sz="2800" dirty="0" smtClean="0">
                <a:solidFill>
                  <a:srgbClr val="003399"/>
                </a:solidFill>
              </a:rPr>
              <a:t>Categories that may affect this group include:</a:t>
            </a:r>
            <a:endParaRPr lang="en-US" sz="2400" dirty="0">
              <a:solidFill>
                <a:srgbClr val="003399"/>
              </a:solidFill>
            </a:endParaRPr>
          </a:p>
          <a:p>
            <a:pPr lvl="1"/>
            <a:r>
              <a:rPr lang="en-US" sz="2400" dirty="0">
                <a:solidFill>
                  <a:srgbClr val="003399"/>
                </a:solidFill>
              </a:rPr>
              <a:t>Engines/Equipment</a:t>
            </a:r>
          </a:p>
          <a:p>
            <a:pPr lvl="2"/>
            <a:r>
              <a:rPr lang="en-US" sz="2000" dirty="0">
                <a:solidFill>
                  <a:srgbClr val="003399"/>
                </a:solidFill>
              </a:rPr>
              <a:t>New Off-Road Large Spark-Ignition (LSI) Engines/Equipment</a:t>
            </a:r>
          </a:p>
          <a:p>
            <a:pPr lvl="2"/>
            <a:r>
              <a:rPr lang="en-US" sz="2000" dirty="0">
                <a:solidFill>
                  <a:srgbClr val="003399"/>
                </a:solidFill>
              </a:rPr>
              <a:t>New Small Off-Road </a:t>
            </a:r>
            <a:r>
              <a:rPr lang="en-US" sz="2000" dirty="0" smtClean="0">
                <a:solidFill>
                  <a:srgbClr val="003399"/>
                </a:solidFill>
              </a:rPr>
              <a:t>Spark-Ignition </a:t>
            </a:r>
            <a:r>
              <a:rPr lang="en-US" sz="2000" dirty="0">
                <a:solidFill>
                  <a:srgbClr val="003399"/>
                </a:solidFill>
              </a:rPr>
              <a:t>Engines/Equipment</a:t>
            </a:r>
          </a:p>
          <a:p>
            <a:pPr lvl="2"/>
            <a:r>
              <a:rPr lang="en-US" sz="2000" dirty="0">
                <a:solidFill>
                  <a:srgbClr val="003399"/>
                </a:solidFill>
              </a:rPr>
              <a:t>New </a:t>
            </a:r>
            <a:r>
              <a:rPr lang="en-US" sz="2000" dirty="0" smtClean="0">
                <a:solidFill>
                  <a:srgbClr val="003399"/>
                </a:solidFill>
              </a:rPr>
              <a:t>Spark-Ignition </a:t>
            </a:r>
            <a:r>
              <a:rPr lang="en-US" sz="2000" dirty="0">
                <a:solidFill>
                  <a:srgbClr val="003399"/>
                </a:solidFill>
              </a:rPr>
              <a:t>Marine </a:t>
            </a:r>
            <a:r>
              <a:rPr lang="en-US" sz="2000" dirty="0" smtClean="0">
                <a:solidFill>
                  <a:srgbClr val="003399"/>
                </a:solidFill>
              </a:rPr>
              <a:t>Engines/Watercraft</a:t>
            </a:r>
          </a:p>
          <a:p>
            <a:pPr lvl="1"/>
            <a:r>
              <a:rPr lang="en-US" sz="2400" dirty="0" smtClean="0">
                <a:solidFill>
                  <a:srgbClr val="003399"/>
                </a:solidFill>
              </a:rPr>
              <a:t>Spark-ignited </a:t>
            </a:r>
            <a:r>
              <a:rPr lang="en-US" sz="2400" dirty="0">
                <a:solidFill>
                  <a:srgbClr val="003399"/>
                </a:solidFill>
              </a:rPr>
              <a:t>Evaporative Components</a:t>
            </a:r>
          </a:p>
          <a:p>
            <a:pPr lvl="2"/>
            <a:r>
              <a:rPr lang="en-US" sz="2000" dirty="0">
                <a:solidFill>
                  <a:srgbClr val="003399"/>
                </a:solidFill>
              </a:rPr>
              <a:t>Evaporative components for Spark-ignited Marine Water Craft</a:t>
            </a:r>
          </a:p>
          <a:p>
            <a:pPr lvl="2"/>
            <a:r>
              <a:rPr lang="en-US" sz="2000" dirty="0">
                <a:solidFill>
                  <a:srgbClr val="003399"/>
                </a:solidFill>
              </a:rPr>
              <a:t>Small Off-Road Engines - Evaporative Components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9775436">
            <a:off x="2039774" y="87195"/>
            <a:ext cx="1073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New</a:t>
            </a:r>
            <a:endParaRPr lang="en-US" sz="2800" dirty="0">
              <a:solidFill>
                <a:srgbClr val="FF0000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49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Executive Order (EO) Categories</a:t>
            </a:r>
            <a:endParaRPr lang="en-US" dirty="0">
              <a:solidFill>
                <a:srgbClr val="003399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08887"/>
              </p:ext>
            </p:extLst>
          </p:nvPr>
        </p:nvGraphicFramePr>
        <p:xfrm>
          <a:off x="190500" y="2014379"/>
          <a:ext cx="8763000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306687462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xmlns="" val="375287628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38435100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155164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EO Number Series</a:t>
                      </a:r>
                    </a:p>
                  </a:txBody>
                  <a:tcPr marL="9525" marR="9525" marT="9525" marB="0"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Topic</a:t>
                      </a:r>
                    </a:p>
                  </a:txBody>
                  <a:tcPr marL="9525" marR="9525" marT="9525" marB="0"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EO Number Series</a:t>
                      </a:r>
                    </a:p>
                  </a:txBody>
                  <a:tcPr marL="9525" marR="9525" marT="9525" marB="0" anchor="ctr"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Topic</a:t>
                      </a:r>
                    </a:p>
                  </a:txBody>
                  <a:tcPr marL="9525" marR="9525" marT="9525" marB="0" anchor="ctr"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4757957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G-07 thru 10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Portable Fuel Containers (PFCs) Certified For Use In California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Aftermarket Part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Exemptions 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9139275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Evaporative components for Spark-ignited Marine Water Craft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Fuel Retrofit Certification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3200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C-U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Off-Road Engines - Evaporative Components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Aftermarket Critical Emission Control Parts for Highway Motorcycles.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3802059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G-05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Off-Road Engines - Evaporative Components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N-yyyy-100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On-Road Heavy-Duty Exempt Engines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02853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Off-Road Engines - Evaporative Components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U-R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Off-Road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Compression-Ignition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Engines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830817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Cars, Light/Medium/Heavy-Duty Vehicles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U-L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Off-Road Large Spark-Ignition (LSI)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Engines/Equipment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78462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Street-Use Motorcycles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U-U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Small Off-Road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Spark-Ignition Engines/Equipment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013906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Grey Market 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U-W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Spark-Ignition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Engines/Watercraft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24273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Federal AB965 Cars &amp; Light-Duty Trucks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G-08 thru 09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Off-Road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Large Spark Ignition Equipment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4995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U-G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 Golf Carts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Verification of Diesel Emission Control Strategies (On/Off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Road, SS, Harbor Craft, TRU, RTG)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2589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U-M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Emission-Compliant ("Green Sticker") Off-Road Motorcycles &amp; All-Terrain Vehicles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Control Technologies (e.g. Bonnets) verification/approval for at-berth regulation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760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Emission-Non-Compliant ("Red Sticker") Off-Road Motorcycles &amp; All-Terrain Vehicles</a:t>
                      </a: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943123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Fee Models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Staff evaluated US EPA and CARB current fee programs</a:t>
            </a:r>
            <a:endParaRPr lang="en-US" dirty="0">
              <a:solidFill>
                <a:srgbClr val="003399"/>
              </a:solidFill>
            </a:endParaRPr>
          </a:p>
          <a:p>
            <a:pPr lvl="1"/>
            <a:r>
              <a:rPr lang="en-US" dirty="0" smtClean="0">
                <a:solidFill>
                  <a:srgbClr val="003399"/>
                </a:solidFill>
              </a:rPr>
              <a:t>Application fee</a:t>
            </a:r>
          </a:p>
          <a:p>
            <a:pPr lvl="2"/>
            <a:r>
              <a:rPr lang="en-US" dirty="0" smtClean="0">
                <a:solidFill>
                  <a:srgbClr val="003399"/>
                </a:solidFill>
              </a:rPr>
              <a:t>Based on </a:t>
            </a:r>
            <a:r>
              <a:rPr lang="en-US" u="sng" dirty="0" smtClean="0">
                <a:solidFill>
                  <a:srgbClr val="003399"/>
                </a:solidFill>
              </a:rPr>
              <a:t>direct</a:t>
            </a:r>
            <a:r>
              <a:rPr lang="en-US" dirty="0" smtClean="0">
                <a:solidFill>
                  <a:srgbClr val="003399"/>
                </a:solidFill>
              </a:rPr>
              <a:t> labor and operational costs, adjusted annually by CPI </a:t>
            </a:r>
          </a:p>
          <a:p>
            <a:pPr lvl="2"/>
            <a:r>
              <a:rPr lang="en-US" dirty="0" smtClean="0">
                <a:solidFill>
                  <a:srgbClr val="003399"/>
                </a:solidFill>
              </a:rPr>
              <a:t>Indirect costs (building/administrative overhead)</a:t>
            </a:r>
          </a:p>
          <a:p>
            <a:pPr lvl="2"/>
            <a:r>
              <a:rPr lang="en-US" dirty="0" smtClean="0">
                <a:solidFill>
                  <a:srgbClr val="003399"/>
                </a:solidFill>
              </a:rPr>
              <a:t>Costs divided by the number of EOs issued per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1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2"/>
                </a:solidFill>
              </a:rPr>
              <a:t>A</a:t>
            </a:r>
            <a:r>
              <a:rPr lang="en-US" sz="3600" dirty="0" smtClean="0">
                <a:solidFill>
                  <a:schemeClr val="accent2"/>
                </a:solidFill>
              </a:rPr>
              <a:t>ctivities Used to </a:t>
            </a:r>
            <a:r>
              <a:rPr lang="en-US" sz="3600" dirty="0">
                <a:solidFill>
                  <a:schemeClr val="accent2"/>
                </a:solidFill>
              </a:rPr>
              <a:t>D</a:t>
            </a:r>
            <a:r>
              <a:rPr lang="en-US" sz="3600" dirty="0" smtClean="0">
                <a:solidFill>
                  <a:schemeClr val="accent2"/>
                </a:solidFill>
              </a:rPr>
              <a:t>etermine Costs for </a:t>
            </a:r>
            <a:r>
              <a:rPr lang="en-US" sz="3600" smtClean="0">
                <a:solidFill>
                  <a:schemeClr val="accent2"/>
                </a:solidFill>
              </a:rPr>
              <a:t>the Purposes of This </a:t>
            </a:r>
            <a:r>
              <a:rPr lang="en-US" sz="3600">
                <a:solidFill>
                  <a:schemeClr val="accent2"/>
                </a:solidFill>
              </a:rPr>
              <a:t>F</a:t>
            </a:r>
            <a:r>
              <a:rPr lang="en-US" sz="3600" smtClean="0">
                <a:solidFill>
                  <a:schemeClr val="accent2"/>
                </a:solidFill>
              </a:rPr>
              <a:t>ee </a:t>
            </a:r>
            <a:r>
              <a:rPr lang="en-US" sz="3600" dirty="0">
                <a:solidFill>
                  <a:schemeClr val="accent2"/>
                </a:solidFill>
              </a:rPr>
              <a:t>R</a:t>
            </a:r>
            <a:r>
              <a:rPr lang="en-US" sz="3600" smtClean="0">
                <a:solidFill>
                  <a:schemeClr val="accent2"/>
                </a:solidFill>
              </a:rPr>
              <a:t>egulation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763000" cy="4525963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/>
                </a:solidFill>
              </a:rPr>
              <a:t>Certification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R</a:t>
            </a:r>
            <a:r>
              <a:rPr lang="en-US" sz="2400" dirty="0" smtClean="0">
                <a:solidFill>
                  <a:schemeClr val="accent2"/>
                </a:solidFill>
              </a:rPr>
              <a:t>eview and approval of an application with the issuance of an executive order or authorization letter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Audit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esting and confirming product in production or before sale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Compliance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Warranty and in-use manufacturer requirements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Does not include enforcement, fee for use, or other</a:t>
            </a:r>
          </a:p>
          <a:p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>
                <a:solidFill>
                  <a:srgbClr val="003399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4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Special Circumstances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562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Considering lower cost fee for: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Low volume sales?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Small Business?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Using pre-certified components?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Other?</a:t>
            </a:r>
          </a:p>
          <a:p>
            <a:endParaRPr lang="en-US" dirty="0" smtClean="0">
              <a:solidFill>
                <a:schemeClr val="accent6"/>
              </a:solidFill>
            </a:endParaRPr>
          </a:p>
          <a:p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DDF46-D654-4AFF-8B76-1FB4EED4AC9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412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889</Words>
  <Application>Microsoft Office PowerPoint</Application>
  <PresentationFormat>On-screen Show (4:3)</PresentationFormat>
  <Paragraphs>194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Mobile Source Certification and Compliance Fee</vt:lpstr>
      <vt:lpstr>Agenda</vt:lpstr>
      <vt:lpstr>HSC 43019.1 New Off-Road, Aftermarket Parts, Components Fees</vt:lpstr>
      <vt:lpstr>HSC 43019.1 New Off-Road, Aftermarket Parts, Components Fees (continued)</vt:lpstr>
      <vt:lpstr>HSC 43019.1  New Off-Road, Aftermarket Parts, Components Fees (continued)</vt:lpstr>
      <vt:lpstr>Executive Order (EO) Categories</vt:lpstr>
      <vt:lpstr>Fee Models</vt:lpstr>
      <vt:lpstr>Activities Used to Determine Costs for the Purposes of This Fee Regulation</vt:lpstr>
      <vt:lpstr>Special Circumstances</vt:lpstr>
      <vt:lpstr>Information Needed</vt:lpstr>
      <vt:lpstr>Off-road/Non-fee Payer Workgroup</vt:lpstr>
      <vt:lpstr>Aftermarket Parts, Retrofits, and Components Workgroup</vt:lpstr>
      <vt:lpstr>Timeline</vt:lpstr>
      <vt:lpstr>Stay Informed</vt:lpstr>
      <vt:lpstr>Contacts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2016-04-19T15:46:48Z</dcterms:created>
  <dcterms:modified xsi:type="dcterms:W3CDTF">2019-05-27T01:55:50Z</dcterms:modified>
</cp:coreProperties>
</file>