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93455" r:id="rId4"/>
  </p:sldMasterIdLst>
  <p:notesMasterIdLst>
    <p:notesMasterId r:id="rId23"/>
  </p:notesMasterIdLst>
  <p:handoutMasterIdLst>
    <p:handoutMasterId r:id="rId24"/>
  </p:handoutMasterIdLst>
  <p:sldIdLst>
    <p:sldId id="256" r:id="rId5"/>
    <p:sldId id="302" r:id="rId6"/>
    <p:sldId id="301" r:id="rId7"/>
    <p:sldId id="295" r:id="rId8"/>
    <p:sldId id="296" r:id="rId9"/>
    <p:sldId id="297" r:id="rId10"/>
    <p:sldId id="298" r:id="rId11"/>
    <p:sldId id="273" r:id="rId12"/>
    <p:sldId id="274" r:id="rId13"/>
    <p:sldId id="267" r:id="rId14"/>
    <p:sldId id="299" r:id="rId15"/>
    <p:sldId id="294" r:id="rId16"/>
    <p:sldId id="300" r:id="rId17"/>
    <p:sldId id="270" r:id="rId18"/>
    <p:sldId id="271" r:id="rId19"/>
    <p:sldId id="289" r:id="rId20"/>
    <p:sldId id="288" r:id="rId21"/>
    <p:sldId id="258" r:id="rId22"/>
  </p:sldIdLst>
  <p:sldSz cx="9144000" cy="5143500" type="screen16x9"/>
  <p:notesSz cx="6858000" cy="9144000"/>
  <p:embeddedFontLst>
    <p:embeddedFont>
      <p:font typeface="Avenir LT Std 55 Roman" panose="020B0503020203020204" pitchFamily="34" charset="0"/>
      <p:regular r:id="rId25"/>
      <p:bold r:id="rId26"/>
      <p:italic r:id="rId27"/>
      <p:boldItalic r:id="rId28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Segoe UI" panose="020B0502040204020203" pitchFamily="34" charset="0"/>
      <p:regular r:id="rId33"/>
      <p:bold r:id="rId34"/>
      <p:italic r:id="rId35"/>
      <p:boldItalic r:id="rId36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artolome, Christian@ARB" initials="BC" lastIdx="86" clrIdx="0">
    <p:extLst>
      <p:ext uri="{19B8F6BF-5375-455C-9EA6-DF929625EA0E}">
        <p15:presenceInfo xmlns:p15="http://schemas.microsoft.com/office/powerpoint/2012/main" userId="S::christian.bartolome@arb.ca.gov::39ed2626-1eba-4b3a-be78-fe90cf14dae4" providerId="AD"/>
      </p:ext>
    </p:extLst>
  </p:cmAuthor>
  <p:cmAuthor id="2" name="Latt, Jenna@ARB" initials="LJ" lastIdx="26" clrIdx="1">
    <p:extLst>
      <p:ext uri="{19B8F6BF-5375-455C-9EA6-DF929625EA0E}">
        <p15:presenceInfo xmlns:p15="http://schemas.microsoft.com/office/powerpoint/2012/main" userId="S::Jenna.Latt@arb.ca.gov::f6858a87-ccf9-480a-a50b-38a68c576e62" providerId="AD"/>
      </p:ext>
    </p:extLst>
  </p:cmAuthor>
  <p:cmAuthor id="3" name="Heroy-Rogalski, Kim@ARB" initials="HRK" lastIdx="30" clrIdx="2">
    <p:extLst>
      <p:ext uri="{19B8F6BF-5375-455C-9EA6-DF929625EA0E}">
        <p15:presenceInfo xmlns:p15="http://schemas.microsoft.com/office/powerpoint/2012/main" userId="S::Kim.Heroy-Rogalski@arb.ca.gov::f45d2100-81da-41e9-860a-83b8812aa247" providerId="AD"/>
      </p:ext>
    </p:extLst>
  </p:cmAuthor>
  <p:cmAuthor id="4" name="Regenfuss, Mike@ARB" initials="RM" lastIdx="6" clrIdx="3">
    <p:extLst>
      <p:ext uri="{19B8F6BF-5375-455C-9EA6-DF929625EA0E}">
        <p15:presenceInfo xmlns:p15="http://schemas.microsoft.com/office/powerpoint/2012/main" userId="S::Michael.Regenfuss@arb.ca.gov::d1c07979-e291-4938-b432-2bc71b9a66f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4D4F"/>
    <a:srgbClr val="46A9E0"/>
    <a:srgbClr val="5F6062"/>
    <a:srgbClr val="2A8A75"/>
    <a:srgbClr val="E8A433"/>
    <a:srgbClr val="313231"/>
    <a:srgbClr val="226B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3E343C8-57F7-4F9D-B92D-195CCD2A6962}" v="9" dt="2022-04-15T15:44:31.663"/>
    <p1510:client id="{7A277395-1F93-4604-B90D-DFBB51AA1747}" v="204" dt="2022-04-15T23:42:15.823"/>
    <p1510:client id="{A513C6C9-204C-43A0-BEAD-B74B450EBF1D}" vWet="2" dt="2022-04-15T23:27:05.15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360" autoAdjust="0"/>
  </p:normalViewPr>
  <p:slideViewPr>
    <p:cSldViewPr snapToGrid="0" snapToObjects="1">
      <p:cViewPr varScale="1">
        <p:scale>
          <a:sx n="88" d="100"/>
          <a:sy n="88" d="100"/>
        </p:scale>
        <p:origin x="644" y="6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2.fntdata"/><Relationship Id="rId39" Type="http://schemas.openxmlformats.org/officeDocument/2006/relationships/viewProps" Target="viewProps.xml"/><Relationship Id="rId21" Type="http://schemas.openxmlformats.org/officeDocument/2006/relationships/slide" Target="slides/slide17.xml"/><Relationship Id="rId34" Type="http://schemas.openxmlformats.org/officeDocument/2006/relationships/font" Target="fonts/font10.fntdata"/><Relationship Id="rId42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5.fntdata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32" Type="http://schemas.openxmlformats.org/officeDocument/2006/relationships/font" Target="fonts/font8.fntdata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7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Avenir LT Std 55 Roman" panose="020B0503020203020204" pitchFamily="34" charset="77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769FD2-536F-EA41-8172-C846253A4E90}" type="datetimeFigureOut">
              <a:rPr lang="en-US" smtClean="0">
                <a:latin typeface="Avenir LT Std 55 Roman" panose="020B0503020203020204" pitchFamily="34" charset="77"/>
              </a:rPr>
              <a:t>4/29/2022</a:t>
            </a:fld>
            <a:endParaRPr lang="en-US" dirty="0">
              <a:latin typeface="Avenir LT Std 55 Roman" panose="020B0503020203020204" pitchFamily="34" charset="77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Avenir LT Std 55 Roman" panose="020B0503020203020204" pitchFamily="34" charset="77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31DAB3-4E55-1E44-A089-DA56EFF57140}" type="slidenum">
              <a:rPr lang="en-US" smtClean="0">
                <a:latin typeface="Avenir LT Std 55 Roman" panose="020B0503020203020204" pitchFamily="34" charset="77"/>
              </a:rPr>
              <a:t>‹#›</a:t>
            </a:fld>
            <a:endParaRPr lang="en-US" dirty="0">
              <a:latin typeface="Avenir LT Std 55 Roman" panose="020B0503020203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2721477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venir LT Std 55 Roman" panose="020B0503020203020204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venir LT Std 55 Roman" panose="020B0503020203020204" pitchFamily="34" charset="77"/>
              </a:defRPr>
            </a:lvl1pPr>
          </a:lstStyle>
          <a:p>
            <a:fld id="{0BC35E42-1A66-664F-A32E-EAC393A73A23}" type="datetimeFigureOut">
              <a:rPr lang="en-US" smtClean="0"/>
              <a:pPr/>
              <a:t>4/29/2022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venir LT Std 55 Roman" panose="020B0503020203020204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venir LT Std 55 Roman" panose="020B0503020203020204" pitchFamily="34" charset="77"/>
              </a:defRPr>
            </a:lvl1pPr>
          </a:lstStyle>
          <a:p>
            <a:fld id="{EC420D10-7B71-034E-B445-D78E7E4E8C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4148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venir LT Std 55 Roman" panose="020B0503020203020204" pitchFamily="34" charset="77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Avenir LT Std 55 Roman" panose="020B0503020203020204" pitchFamily="34" charset="77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Avenir LT Std 55 Roman" panose="020B0503020203020204" pitchFamily="34" charset="77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Avenir LT Std 55 Roman" panose="020B0503020203020204" pitchFamily="34" charset="77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Avenir LT Std 55 Roman" panose="020B0503020203020204" pitchFamily="34" charset="77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420D10-7B71-034E-B445-D78E7E4E8CA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2605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420D10-7B71-034E-B445-D78E7E4E8CA6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6609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420D10-7B71-034E-B445-D78E7E4E8CA6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22163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420D10-7B71-034E-B445-D78E7E4E8CA6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11042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Segoe UI" panose="020B0502040204020203" pitchFamily="34" charset="0"/>
              </a:rPr>
              <a:t>if we have manufacturer/3rd party do the testing the trigger for off-road in-use PEMS testing should be clear. here in this draft i suggest 20% failure would cause concern similar to pass fail criteria of 8/10 engines fail. another possible percentage to place in there could be 5% since EWIR uses that as a trigger from warranty claims</a:t>
            </a:r>
            <a:endParaRPr lang="en-US" sz="1800" dirty="0">
              <a:effectLst/>
              <a:latin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420D10-7B71-034E-B445-D78E7E4E8CA6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1479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791009"/>
            <a:ext cx="7772400" cy="914820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48691"/>
            <a:ext cx="6400800" cy="73912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6" descr="CARB_logo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9231" y="577241"/>
            <a:ext cx="2526412" cy="1892372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7230DC1-E7D4-DA45-BA95-BD52D35E46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768856" y="4767264"/>
            <a:ext cx="91794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0" i="0" smtClean="0">
                <a:solidFill>
                  <a:schemeClr val="tx2"/>
                </a:solidFill>
                <a:latin typeface="Avenir LT Std 55 Roman" panose="020B0503020203020204" pitchFamily="34" charset="77"/>
                <a:ea typeface="+mn-ea"/>
                <a:cs typeface="+mn-cs"/>
              </a:defRPr>
            </a:lvl1pPr>
          </a:lstStyle>
          <a:p>
            <a:pPr>
              <a:defRPr/>
            </a:pPr>
            <a:fld id="{F01DF9B2-7F23-5B4A-9BBE-C5890CF05FB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EB53072-5374-4B47-A3E5-8F716E4F20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768856" y="4767264"/>
            <a:ext cx="91794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0" i="0" smtClean="0">
                <a:solidFill>
                  <a:schemeClr val="tx2"/>
                </a:solidFill>
                <a:latin typeface="Avenir LT Std 55 Roman" panose="020B0503020203020204" pitchFamily="34" charset="77"/>
                <a:ea typeface="+mn-ea"/>
                <a:cs typeface="+mn-cs"/>
              </a:defRPr>
            </a:lvl1pPr>
          </a:lstStyle>
          <a:p>
            <a:pPr>
              <a:defRPr/>
            </a:pPr>
            <a:fld id="{F01DF9B2-7F23-5B4A-9BBE-C5890CF05FB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2695576"/>
            <a:ext cx="7772400" cy="1021556"/>
          </a:xfrm>
        </p:spPr>
        <p:txBody>
          <a:bodyPr anchor="t">
            <a:noAutofit/>
          </a:bodyPr>
          <a:lstStyle>
            <a:lvl1pPr algn="l">
              <a:defRPr sz="3600" b="1" cap="none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570435"/>
            <a:ext cx="7772400" cy="1125140"/>
          </a:xfrm>
        </p:spPr>
        <p:txBody>
          <a:bodyPr anchor="b">
            <a:normAutofit/>
          </a:bodyPr>
          <a:lstStyle>
            <a:lvl1pPr marL="0" indent="0">
              <a:buNone/>
              <a:defRPr sz="26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DCA29E5-B96F-7A48-B7B2-12E8D407D1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768856" y="4767264"/>
            <a:ext cx="91794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0" i="0" smtClean="0">
                <a:solidFill>
                  <a:schemeClr val="tx2"/>
                </a:solidFill>
                <a:latin typeface="Avenir LT Std 55 Roman" panose="020B0503020203020204" pitchFamily="34" charset="77"/>
                <a:ea typeface="+mn-ea"/>
                <a:cs typeface="+mn-cs"/>
              </a:defRPr>
            </a:lvl1pPr>
          </a:lstStyle>
          <a:p>
            <a:pPr>
              <a:defRPr/>
            </a:pPr>
            <a:fld id="{F01DF9B2-7F23-5B4A-9BBE-C5890CF05FB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394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6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2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ABAD42-7D9C-D04C-B065-C5E1742901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768856" y="4767264"/>
            <a:ext cx="91794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0" i="0" smtClean="0">
                <a:solidFill>
                  <a:schemeClr val="tx2"/>
                </a:solidFill>
                <a:latin typeface="Avenir LT Std 55 Roman" panose="020B0503020203020204" pitchFamily="34" charset="77"/>
                <a:ea typeface="+mn-ea"/>
                <a:cs typeface="+mn-cs"/>
              </a:defRPr>
            </a:lvl1pPr>
          </a:lstStyle>
          <a:p>
            <a:pPr>
              <a:defRPr/>
            </a:pPr>
            <a:fld id="{F01DF9B2-7F23-5B4A-9BBE-C5890CF05FB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0594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>
            <a:no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>
            <a:norm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0F41E37C-C0EB-8C45-B654-543135F78C3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768856" y="4767264"/>
            <a:ext cx="91794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0" i="0" smtClean="0">
                <a:solidFill>
                  <a:schemeClr val="tx2"/>
                </a:solidFill>
                <a:latin typeface="Avenir LT Std 55 Roman" panose="020B0503020203020204" pitchFamily="34" charset="77"/>
                <a:ea typeface="+mn-ea"/>
                <a:cs typeface="+mn-cs"/>
              </a:defRPr>
            </a:lvl1pPr>
          </a:lstStyle>
          <a:p>
            <a:pPr>
              <a:defRPr/>
            </a:pPr>
            <a:fld id="{F01DF9B2-7F23-5B4A-9BBE-C5890CF05FB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824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9CADA5D-6FDA-B24C-83D9-E5082AE182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768856" y="4767264"/>
            <a:ext cx="91794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0" i="0" smtClean="0">
                <a:solidFill>
                  <a:schemeClr val="tx2"/>
                </a:solidFill>
                <a:latin typeface="Avenir LT Std 55 Roman" panose="020B0503020203020204" pitchFamily="34" charset="77"/>
                <a:ea typeface="+mn-ea"/>
                <a:cs typeface="+mn-cs"/>
              </a:defRPr>
            </a:lvl1pPr>
          </a:lstStyle>
          <a:p>
            <a:pPr>
              <a:defRPr/>
            </a:pPr>
            <a:fld id="{F01DF9B2-7F23-5B4A-9BBE-C5890CF05FB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2F7C3E51-4674-2F43-8B71-BD7C2CBCD5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768856" y="4767264"/>
            <a:ext cx="91794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0" i="0" smtClean="0">
                <a:solidFill>
                  <a:schemeClr val="tx2"/>
                </a:solidFill>
                <a:latin typeface="Avenir LT Std 55 Roman" panose="020B0503020203020204" pitchFamily="34" charset="77"/>
                <a:ea typeface="+mn-ea"/>
                <a:cs typeface="+mn-cs"/>
              </a:defRPr>
            </a:lvl1pPr>
          </a:lstStyle>
          <a:p>
            <a:pPr>
              <a:defRPr/>
            </a:pPr>
            <a:fld id="{F01DF9B2-7F23-5B4A-9BBE-C5890CF05FB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224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287D33-EC2B-2944-8039-CC08661957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768856" y="4767264"/>
            <a:ext cx="91794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0" i="0" smtClean="0">
                <a:solidFill>
                  <a:schemeClr val="tx2"/>
                </a:solidFill>
                <a:latin typeface="Avenir LT Std 55 Roman" panose="020B0503020203020204" pitchFamily="34" charset="77"/>
                <a:ea typeface="+mn-ea"/>
                <a:cs typeface="+mn-cs"/>
              </a:defRPr>
            </a:lvl1pPr>
          </a:lstStyle>
          <a:p>
            <a:pPr>
              <a:defRPr/>
            </a:pPr>
            <a:fld id="{F01DF9B2-7F23-5B4A-9BBE-C5890CF05FB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220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>
            <a:noAutofit/>
          </a:bodyPr>
          <a:lstStyle>
            <a:lvl1pPr algn="l">
              <a:defRPr sz="22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>
            <a:normAutofit/>
          </a:bodyPr>
          <a:lstStyle>
            <a:lvl1pPr marL="0" indent="0">
              <a:buNone/>
              <a:defRPr sz="2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899B4F-2F87-CB46-8E61-CEC948C1C2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768856" y="4767264"/>
            <a:ext cx="91794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0" i="0" smtClean="0">
                <a:solidFill>
                  <a:schemeClr val="tx2"/>
                </a:solidFill>
                <a:latin typeface="Avenir LT Std 55 Roman" panose="020B0503020203020204" pitchFamily="34" charset="77"/>
                <a:ea typeface="+mn-ea"/>
                <a:cs typeface="+mn-cs"/>
              </a:defRPr>
            </a:lvl1pPr>
          </a:lstStyle>
          <a:p>
            <a:pPr>
              <a:defRPr/>
            </a:pPr>
            <a:fld id="{F01DF9B2-7F23-5B4A-9BBE-C5890CF05FB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5983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alphaModFix amt="50000"/>
            <a:lum/>
          </a:blip>
          <a:srcRect/>
          <a:stretch>
            <a:fillRect t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2FD2C4-B8F5-FA45-9303-1234DBAACE6D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457200" y="4676497"/>
            <a:ext cx="1369311" cy="304743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15977C6-32E1-6542-946A-CE79D196BE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768856" y="4767264"/>
            <a:ext cx="91794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0" i="0" smtClean="0">
                <a:solidFill>
                  <a:schemeClr val="tx2"/>
                </a:solidFill>
                <a:latin typeface="Avenir LT Std 55 Roman" panose="020B0503020203020204" pitchFamily="34" charset="77"/>
                <a:ea typeface="+mn-ea"/>
                <a:cs typeface="+mn-cs"/>
              </a:defRPr>
            </a:lvl1pPr>
          </a:lstStyle>
          <a:p>
            <a:pPr>
              <a:defRPr/>
            </a:pPr>
            <a:fld id="{F01DF9B2-7F23-5B4A-9BBE-C5890CF05FB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57" r:id="rId2"/>
    <p:sldLayoutId id="2147493458" r:id="rId3"/>
    <p:sldLayoutId id="2147493459" r:id="rId4"/>
    <p:sldLayoutId id="2147493460" r:id="rId5"/>
    <p:sldLayoutId id="2147493461" r:id="rId6"/>
    <p:sldLayoutId id="2147493462" r:id="rId7"/>
    <p:sldLayoutId id="2147493463" r:id="rId8"/>
    <p:sldLayoutId id="2147493464" r:id="rId9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3600" b="1" i="0" kern="1200">
          <a:solidFill>
            <a:schemeClr val="tx2"/>
          </a:solidFill>
          <a:latin typeface="Avenir LT Std 55 Roman" panose="020B0503020203020204" pitchFamily="34" charset="77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600" b="0" i="0" kern="1200">
          <a:solidFill>
            <a:schemeClr val="tx1"/>
          </a:solidFill>
          <a:latin typeface="Avenir LT Std 55 Roman" panose="020B0503020203020204" pitchFamily="34" charset="77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Avenir LT Std 55 Roman" panose="020B0503020203020204" pitchFamily="34" charset="77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200" b="0" i="0" kern="1200">
          <a:solidFill>
            <a:schemeClr val="tx1"/>
          </a:solidFill>
          <a:latin typeface="Avenir LT Std 55 Roman" panose="020B0503020203020204" pitchFamily="34" charset="77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2000" b="0" i="0" kern="1200">
          <a:solidFill>
            <a:schemeClr val="tx1"/>
          </a:solidFill>
          <a:latin typeface="Avenir LT Std 55 Roman" panose="020B0503020203020204" pitchFamily="34" charset="77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chemeClr val="tx1"/>
          </a:solidFill>
          <a:latin typeface="Avenir LT Std 55 Roman" panose="020B0503020203020204" pitchFamily="34" charset="77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ACFFAF-7750-2A45-8E5A-F5D0284B62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4775" y="2686308"/>
            <a:ext cx="8634449" cy="1790700"/>
          </a:xfrm>
        </p:spPr>
        <p:txBody>
          <a:bodyPr>
            <a:normAutofit/>
          </a:bodyPr>
          <a:lstStyle/>
          <a:p>
            <a:r>
              <a:rPr lang="en-US" dirty="0"/>
              <a:t>Tier 5 </a:t>
            </a:r>
            <a:r>
              <a:rPr lang="en-US" dirty="0">
                <a:solidFill>
                  <a:schemeClr val="tx1"/>
                </a:solidFill>
              </a:rPr>
              <a:t>Workgroup</a:t>
            </a:r>
            <a:r>
              <a:rPr lang="en-US" dirty="0"/>
              <a:t>: </a:t>
            </a:r>
            <a:br>
              <a:rPr lang="en-US" dirty="0"/>
            </a:br>
            <a:r>
              <a:rPr lang="en-US" dirty="0"/>
              <a:t>In-Use Program Concepts</a:t>
            </a:r>
            <a:br>
              <a:rPr lang="en-US" dirty="0"/>
            </a:br>
            <a:r>
              <a:rPr lang="en-US" sz="2400" dirty="0"/>
              <a:t>May 2, 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02148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BC519A-DDB4-4E38-A3F6-5956B20530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Concept for Manufacturer-Run ORIUT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A68C80-8D56-4FA8-9878-8BAE51398F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46667"/>
            <a:ext cx="8229600" cy="3747956"/>
          </a:xfrm>
        </p:spPr>
        <p:txBody>
          <a:bodyPr>
            <a:normAutofit/>
          </a:bodyPr>
          <a:lstStyle/>
          <a:p>
            <a:endParaRPr lang="en-US" sz="2400" dirty="0"/>
          </a:p>
          <a:p>
            <a:r>
              <a:rPr lang="en-US" sz="2400" dirty="0"/>
              <a:t>Manufacturers submit annual summary report of sensors/ECU/ Off-Road Real Emissions Assessment Logging (OR-REAL) data per engine</a:t>
            </a:r>
          </a:p>
          <a:p>
            <a:r>
              <a:rPr lang="en-US" sz="2400" dirty="0"/>
              <a:t>Borrows elements implemented in the In-Use Vehicle Emissions reporting from the extended durability program for on-road</a:t>
            </a:r>
          </a:p>
          <a:p>
            <a:r>
              <a:rPr lang="en-US" sz="2400" dirty="0"/>
              <a:t>Data collection would be conducted with telematics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EB28BC-7920-46D4-A29F-143AA823AB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01DF9B2-7F23-5B4A-9BBE-C5890CF05FB0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57676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DFE609-07AC-4D0A-85D2-58ADE458D1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Flow Chart of ORIUT Concept</a:t>
            </a:r>
          </a:p>
        </p:txBody>
      </p:sp>
      <p:sp>
        <p:nvSpPr>
          <p:cNvPr id="6" name="Arrow: Bent-Up 5">
            <a:extLst>
              <a:ext uri="{FF2B5EF4-FFF2-40B4-BE49-F238E27FC236}">
                <a16:creationId xmlns:a16="http://schemas.microsoft.com/office/drawing/2014/main" id="{33F4488D-A777-4C09-A31E-9E010C55CE1F}"/>
              </a:ext>
            </a:extLst>
          </p:cNvPr>
          <p:cNvSpPr/>
          <p:nvPr/>
        </p:nvSpPr>
        <p:spPr>
          <a:xfrm rot="5400000">
            <a:off x="-299455" y="2347888"/>
            <a:ext cx="1513309" cy="447722"/>
          </a:xfrm>
          <a:prstGeom prst="bentUpArrow">
            <a:avLst>
              <a:gd name="adj1" fmla="val 32840"/>
              <a:gd name="adj2" fmla="val 25000"/>
              <a:gd name="adj3" fmla="val 35780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A9DA0343-4FEE-417D-86D0-B5157E1E5082}"/>
              </a:ext>
            </a:extLst>
          </p:cNvPr>
          <p:cNvSpPr/>
          <p:nvPr/>
        </p:nvSpPr>
        <p:spPr>
          <a:xfrm>
            <a:off x="91102" y="1036079"/>
            <a:ext cx="2011680" cy="731520"/>
          </a:xfrm>
          <a:custGeom>
            <a:avLst/>
            <a:gdLst>
              <a:gd name="connsiteX0" fmla="*/ 0 w 1247077"/>
              <a:gd name="connsiteY0" fmla="*/ 113696 h 682038"/>
              <a:gd name="connsiteX1" fmla="*/ 113696 w 1247077"/>
              <a:gd name="connsiteY1" fmla="*/ 0 h 682038"/>
              <a:gd name="connsiteX2" fmla="*/ 1133381 w 1247077"/>
              <a:gd name="connsiteY2" fmla="*/ 0 h 682038"/>
              <a:gd name="connsiteX3" fmla="*/ 1247077 w 1247077"/>
              <a:gd name="connsiteY3" fmla="*/ 113696 h 682038"/>
              <a:gd name="connsiteX4" fmla="*/ 1247077 w 1247077"/>
              <a:gd name="connsiteY4" fmla="*/ 568342 h 682038"/>
              <a:gd name="connsiteX5" fmla="*/ 1133381 w 1247077"/>
              <a:gd name="connsiteY5" fmla="*/ 682038 h 682038"/>
              <a:gd name="connsiteX6" fmla="*/ 113696 w 1247077"/>
              <a:gd name="connsiteY6" fmla="*/ 682038 h 682038"/>
              <a:gd name="connsiteX7" fmla="*/ 0 w 1247077"/>
              <a:gd name="connsiteY7" fmla="*/ 568342 h 682038"/>
              <a:gd name="connsiteX8" fmla="*/ 0 w 1247077"/>
              <a:gd name="connsiteY8" fmla="*/ 113696 h 682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47077" h="682038">
                <a:moveTo>
                  <a:pt x="0" y="113696"/>
                </a:moveTo>
                <a:cubicBezTo>
                  <a:pt x="0" y="50903"/>
                  <a:pt x="50903" y="0"/>
                  <a:pt x="113696" y="0"/>
                </a:cubicBezTo>
                <a:lnTo>
                  <a:pt x="1133381" y="0"/>
                </a:lnTo>
                <a:cubicBezTo>
                  <a:pt x="1196174" y="0"/>
                  <a:pt x="1247077" y="50903"/>
                  <a:pt x="1247077" y="113696"/>
                </a:cubicBezTo>
                <a:lnTo>
                  <a:pt x="1247077" y="568342"/>
                </a:lnTo>
                <a:cubicBezTo>
                  <a:pt x="1247077" y="631135"/>
                  <a:pt x="1196174" y="682038"/>
                  <a:pt x="1133381" y="682038"/>
                </a:cubicBezTo>
                <a:lnTo>
                  <a:pt x="113696" y="682038"/>
                </a:lnTo>
                <a:cubicBezTo>
                  <a:pt x="50903" y="682038"/>
                  <a:pt x="0" y="631135"/>
                  <a:pt x="0" y="568342"/>
                </a:cubicBezTo>
                <a:lnTo>
                  <a:pt x="0" y="113696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6640" tIns="86640" rIns="86640" bIns="86640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600" kern="1200" dirty="0">
                <a:solidFill>
                  <a:schemeClr val="tx1">
                    <a:lumMod val="50000"/>
                  </a:schemeClr>
                </a:solidFill>
              </a:rPr>
              <a:t>Step 1: ECU / Sensors data screening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CF264E3D-329C-4898-B729-BF1A3F96FEC2}"/>
              </a:ext>
            </a:extLst>
          </p:cNvPr>
          <p:cNvSpPr/>
          <p:nvPr/>
        </p:nvSpPr>
        <p:spPr>
          <a:xfrm>
            <a:off x="2102782" y="868635"/>
            <a:ext cx="6584018" cy="1777954"/>
          </a:xfrm>
          <a:custGeom>
            <a:avLst/>
            <a:gdLst>
              <a:gd name="connsiteX0" fmla="*/ 0 w 5666074"/>
              <a:gd name="connsiteY0" fmla="*/ 0 h 374541"/>
              <a:gd name="connsiteX1" fmla="*/ 5666074 w 5666074"/>
              <a:gd name="connsiteY1" fmla="*/ 0 h 374541"/>
              <a:gd name="connsiteX2" fmla="*/ 5666074 w 5666074"/>
              <a:gd name="connsiteY2" fmla="*/ 374541 h 374541"/>
              <a:gd name="connsiteX3" fmla="*/ 0 w 5666074"/>
              <a:gd name="connsiteY3" fmla="*/ 374541 h 374541"/>
              <a:gd name="connsiteX4" fmla="*/ 0 w 5666074"/>
              <a:gd name="connsiteY4" fmla="*/ 0 h 374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66074" h="374541">
                <a:moveTo>
                  <a:pt x="0" y="0"/>
                </a:moveTo>
                <a:lnTo>
                  <a:pt x="5666074" y="0"/>
                </a:lnTo>
                <a:lnTo>
                  <a:pt x="5666074" y="374541"/>
                </a:lnTo>
                <a:lnTo>
                  <a:pt x="0" y="37454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600" kern="1200" dirty="0">
                <a:solidFill>
                  <a:schemeClr val="tx1"/>
                </a:solidFill>
              </a:rPr>
              <a:t>Manufacturers would annually submit data for 75% of engine sales per engine family (EF)</a:t>
            </a:r>
          </a:p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600" kern="1200" dirty="0">
                <a:solidFill>
                  <a:schemeClr val="tx1"/>
                </a:solidFill>
              </a:rPr>
              <a:t>Emissions data would be binned into idle, low load, or high load bins</a:t>
            </a:r>
          </a:p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600" kern="1200" dirty="0">
                <a:solidFill>
                  <a:schemeClr val="tx1"/>
                </a:solidFill>
              </a:rPr>
              <a:t>CARB staff would review reports for high emitters </a:t>
            </a:r>
            <a:r>
              <a:rPr lang="en-US" sz="1600" kern="1200" dirty="0">
                <a:solidFill>
                  <a:srgbClr val="4D4D4F"/>
                </a:solidFill>
              </a:rPr>
              <a:t>by bin</a:t>
            </a:r>
          </a:p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600" kern="1200" dirty="0">
                <a:solidFill>
                  <a:schemeClr val="tx1"/>
                </a:solidFill>
              </a:rPr>
              <a:t> If data for an EF raises no alerts, then the in-use testing requirements for the EF would be fulfilled</a:t>
            </a:r>
          </a:p>
        </p:txBody>
      </p:sp>
      <p:sp>
        <p:nvSpPr>
          <p:cNvPr id="9" name="Arrow: Bent-Up 8">
            <a:extLst>
              <a:ext uri="{FF2B5EF4-FFF2-40B4-BE49-F238E27FC236}">
                <a16:creationId xmlns:a16="http://schemas.microsoft.com/office/drawing/2014/main" id="{73F95799-AC10-490B-ADD2-BE0CACB2D590}"/>
              </a:ext>
            </a:extLst>
          </p:cNvPr>
          <p:cNvSpPr/>
          <p:nvPr/>
        </p:nvSpPr>
        <p:spPr>
          <a:xfrm rot="5400000">
            <a:off x="592509" y="3770723"/>
            <a:ext cx="847593" cy="447722"/>
          </a:xfrm>
          <a:prstGeom prst="bentUpArrow">
            <a:avLst>
              <a:gd name="adj1" fmla="val 32840"/>
              <a:gd name="adj2" fmla="val 25000"/>
              <a:gd name="adj3" fmla="val 35780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037A907-5754-4B98-A9E2-30A4755F1B70}"/>
              </a:ext>
            </a:extLst>
          </p:cNvPr>
          <p:cNvSpPr/>
          <p:nvPr/>
        </p:nvSpPr>
        <p:spPr>
          <a:xfrm>
            <a:off x="687122" y="2810189"/>
            <a:ext cx="2011680" cy="731520"/>
          </a:xfrm>
          <a:custGeom>
            <a:avLst/>
            <a:gdLst>
              <a:gd name="connsiteX0" fmla="*/ 0 w 1258034"/>
              <a:gd name="connsiteY0" fmla="*/ 102054 h 612204"/>
              <a:gd name="connsiteX1" fmla="*/ 102054 w 1258034"/>
              <a:gd name="connsiteY1" fmla="*/ 0 h 612204"/>
              <a:gd name="connsiteX2" fmla="*/ 1155980 w 1258034"/>
              <a:gd name="connsiteY2" fmla="*/ 0 h 612204"/>
              <a:gd name="connsiteX3" fmla="*/ 1258034 w 1258034"/>
              <a:gd name="connsiteY3" fmla="*/ 102054 h 612204"/>
              <a:gd name="connsiteX4" fmla="*/ 1258034 w 1258034"/>
              <a:gd name="connsiteY4" fmla="*/ 510150 h 612204"/>
              <a:gd name="connsiteX5" fmla="*/ 1155980 w 1258034"/>
              <a:gd name="connsiteY5" fmla="*/ 612204 h 612204"/>
              <a:gd name="connsiteX6" fmla="*/ 102054 w 1258034"/>
              <a:gd name="connsiteY6" fmla="*/ 612204 h 612204"/>
              <a:gd name="connsiteX7" fmla="*/ 0 w 1258034"/>
              <a:gd name="connsiteY7" fmla="*/ 510150 h 612204"/>
              <a:gd name="connsiteX8" fmla="*/ 0 w 1258034"/>
              <a:gd name="connsiteY8" fmla="*/ 102054 h 612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58034" h="612204">
                <a:moveTo>
                  <a:pt x="0" y="102054"/>
                </a:moveTo>
                <a:cubicBezTo>
                  <a:pt x="0" y="45691"/>
                  <a:pt x="45691" y="0"/>
                  <a:pt x="102054" y="0"/>
                </a:cubicBezTo>
                <a:lnTo>
                  <a:pt x="1155980" y="0"/>
                </a:lnTo>
                <a:cubicBezTo>
                  <a:pt x="1212343" y="0"/>
                  <a:pt x="1258034" y="45691"/>
                  <a:pt x="1258034" y="102054"/>
                </a:cubicBezTo>
                <a:lnTo>
                  <a:pt x="1258034" y="510150"/>
                </a:lnTo>
                <a:cubicBezTo>
                  <a:pt x="1258034" y="566513"/>
                  <a:pt x="1212343" y="612204"/>
                  <a:pt x="1155980" y="612204"/>
                </a:cubicBezTo>
                <a:lnTo>
                  <a:pt x="102054" y="612204"/>
                </a:lnTo>
                <a:cubicBezTo>
                  <a:pt x="45691" y="612204"/>
                  <a:pt x="0" y="566513"/>
                  <a:pt x="0" y="510150"/>
                </a:cubicBezTo>
                <a:lnTo>
                  <a:pt x="0" y="102054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3231" tIns="83231" rIns="83231" bIns="83231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600" kern="1200" dirty="0">
                <a:solidFill>
                  <a:schemeClr val="tx1">
                    <a:lumMod val="50000"/>
                  </a:schemeClr>
                </a:solidFill>
              </a:rPr>
              <a:t>Step 2: Off-cycle testing with PEMS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58BBE3A3-EED3-48CA-B875-13FB70625259}"/>
              </a:ext>
            </a:extLst>
          </p:cNvPr>
          <p:cNvSpPr/>
          <p:nvPr/>
        </p:nvSpPr>
        <p:spPr>
          <a:xfrm>
            <a:off x="2698802" y="3097632"/>
            <a:ext cx="5987998" cy="374541"/>
          </a:xfrm>
          <a:custGeom>
            <a:avLst/>
            <a:gdLst>
              <a:gd name="connsiteX0" fmla="*/ 0 w 5419580"/>
              <a:gd name="connsiteY0" fmla="*/ 0 h 374541"/>
              <a:gd name="connsiteX1" fmla="*/ 5419580 w 5419580"/>
              <a:gd name="connsiteY1" fmla="*/ 0 h 374541"/>
              <a:gd name="connsiteX2" fmla="*/ 5419580 w 5419580"/>
              <a:gd name="connsiteY2" fmla="*/ 374541 h 374541"/>
              <a:gd name="connsiteX3" fmla="*/ 0 w 5419580"/>
              <a:gd name="connsiteY3" fmla="*/ 374541 h 374541"/>
              <a:gd name="connsiteX4" fmla="*/ 0 w 5419580"/>
              <a:gd name="connsiteY4" fmla="*/ 0 h 374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19580" h="374541">
                <a:moveTo>
                  <a:pt x="0" y="0"/>
                </a:moveTo>
                <a:lnTo>
                  <a:pt x="5419580" y="0"/>
                </a:lnTo>
                <a:lnTo>
                  <a:pt x="5419580" y="374541"/>
                </a:lnTo>
                <a:lnTo>
                  <a:pt x="0" y="37454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600" kern="1200" dirty="0">
                <a:solidFill>
                  <a:schemeClr val="tx1"/>
                </a:solidFill>
              </a:rPr>
              <a:t>An EF flagged from screening would be required to conduct in-use testing like the on-road manufacturer requirements (5 to 10 engine tests with PEMS)</a:t>
            </a:r>
          </a:p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600" kern="1200" dirty="0">
                <a:solidFill>
                  <a:schemeClr val="tx1"/>
                </a:solidFill>
              </a:rPr>
              <a:t>If compliance is determined, then the in-use testing requirements would be fulfilled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5AE5F7F-3CEB-4E46-B39A-2F5E35175F55}"/>
              </a:ext>
            </a:extLst>
          </p:cNvPr>
          <p:cNvSpPr/>
          <p:nvPr/>
        </p:nvSpPr>
        <p:spPr>
          <a:xfrm>
            <a:off x="1341720" y="3949535"/>
            <a:ext cx="2011680" cy="731520"/>
          </a:xfrm>
          <a:custGeom>
            <a:avLst/>
            <a:gdLst>
              <a:gd name="connsiteX0" fmla="*/ 0 w 1915750"/>
              <a:gd name="connsiteY0" fmla="*/ 85695 h 514069"/>
              <a:gd name="connsiteX1" fmla="*/ 85695 w 1915750"/>
              <a:gd name="connsiteY1" fmla="*/ 0 h 514069"/>
              <a:gd name="connsiteX2" fmla="*/ 1830055 w 1915750"/>
              <a:gd name="connsiteY2" fmla="*/ 0 h 514069"/>
              <a:gd name="connsiteX3" fmla="*/ 1915750 w 1915750"/>
              <a:gd name="connsiteY3" fmla="*/ 85695 h 514069"/>
              <a:gd name="connsiteX4" fmla="*/ 1915750 w 1915750"/>
              <a:gd name="connsiteY4" fmla="*/ 428374 h 514069"/>
              <a:gd name="connsiteX5" fmla="*/ 1830055 w 1915750"/>
              <a:gd name="connsiteY5" fmla="*/ 514069 h 514069"/>
              <a:gd name="connsiteX6" fmla="*/ 85695 w 1915750"/>
              <a:gd name="connsiteY6" fmla="*/ 514069 h 514069"/>
              <a:gd name="connsiteX7" fmla="*/ 0 w 1915750"/>
              <a:gd name="connsiteY7" fmla="*/ 428374 h 514069"/>
              <a:gd name="connsiteX8" fmla="*/ 0 w 1915750"/>
              <a:gd name="connsiteY8" fmla="*/ 85695 h 514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15750" h="514069">
                <a:moveTo>
                  <a:pt x="0" y="85695"/>
                </a:moveTo>
                <a:cubicBezTo>
                  <a:pt x="0" y="38367"/>
                  <a:pt x="38367" y="0"/>
                  <a:pt x="85695" y="0"/>
                </a:cubicBezTo>
                <a:lnTo>
                  <a:pt x="1830055" y="0"/>
                </a:lnTo>
                <a:cubicBezTo>
                  <a:pt x="1877383" y="0"/>
                  <a:pt x="1915750" y="38367"/>
                  <a:pt x="1915750" y="85695"/>
                </a:cubicBezTo>
                <a:lnTo>
                  <a:pt x="1915750" y="428374"/>
                </a:lnTo>
                <a:cubicBezTo>
                  <a:pt x="1915750" y="475702"/>
                  <a:pt x="1877383" y="514069"/>
                  <a:pt x="1830055" y="514069"/>
                </a:cubicBezTo>
                <a:lnTo>
                  <a:pt x="85695" y="514069"/>
                </a:lnTo>
                <a:cubicBezTo>
                  <a:pt x="38367" y="514069"/>
                  <a:pt x="0" y="475702"/>
                  <a:pt x="0" y="428374"/>
                </a:cubicBezTo>
                <a:lnTo>
                  <a:pt x="0" y="85695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8439" tIns="78439" rIns="78439" bIns="78439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600" kern="1200" dirty="0">
                <a:solidFill>
                  <a:schemeClr val="tx1">
                    <a:lumMod val="50000"/>
                  </a:schemeClr>
                </a:solidFill>
              </a:rPr>
              <a:t>Step 3: Corrective Action (if needed)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C11F75BE-A075-4568-AF84-199A210642E5}"/>
              </a:ext>
            </a:extLst>
          </p:cNvPr>
          <p:cNvSpPr/>
          <p:nvPr/>
        </p:nvSpPr>
        <p:spPr>
          <a:xfrm>
            <a:off x="3353401" y="4183111"/>
            <a:ext cx="5333400" cy="360537"/>
          </a:xfrm>
          <a:custGeom>
            <a:avLst/>
            <a:gdLst>
              <a:gd name="connsiteX0" fmla="*/ 0 w 2518131"/>
              <a:gd name="connsiteY0" fmla="*/ 0 h 360537"/>
              <a:gd name="connsiteX1" fmla="*/ 2518131 w 2518131"/>
              <a:gd name="connsiteY1" fmla="*/ 0 h 360537"/>
              <a:gd name="connsiteX2" fmla="*/ 2518131 w 2518131"/>
              <a:gd name="connsiteY2" fmla="*/ 360537 h 360537"/>
              <a:gd name="connsiteX3" fmla="*/ 0 w 2518131"/>
              <a:gd name="connsiteY3" fmla="*/ 360537 h 360537"/>
              <a:gd name="connsiteX4" fmla="*/ 0 w 2518131"/>
              <a:gd name="connsiteY4" fmla="*/ 0 h 360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18131" h="360537">
                <a:moveTo>
                  <a:pt x="0" y="0"/>
                </a:moveTo>
                <a:lnTo>
                  <a:pt x="2518131" y="0"/>
                </a:lnTo>
                <a:lnTo>
                  <a:pt x="2518131" y="360537"/>
                </a:lnTo>
                <a:lnTo>
                  <a:pt x="0" y="36053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600" kern="1200" dirty="0">
                <a:solidFill>
                  <a:schemeClr val="tx1"/>
                </a:solidFill>
              </a:rPr>
              <a:t>If PEMS testing shows an EF is not compliant, then the manufacturer must take steps to correct the </a:t>
            </a:r>
            <a:br>
              <a:rPr lang="en-US" sz="1600" kern="1200" dirty="0">
                <a:solidFill>
                  <a:schemeClr val="tx1"/>
                </a:solidFill>
              </a:rPr>
            </a:br>
            <a:r>
              <a:rPr lang="en-US" sz="1600" kern="1200" dirty="0">
                <a:solidFill>
                  <a:schemeClr val="tx1"/>
                </a:solidFill>
              </a:rPr>
              <a:t>non-compliance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26E62C-2CED-455F-803E-25191A58CD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01DF9B2-7F23-5B4A-9BBE-C5890CF05FB0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4099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BC519A-DDB4-4E38-A3F6-5956B20530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Concept for Manufacturer-Run ORIUT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A68C80-8D56-4FA8-9878-8BAE51398F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46667"/>
            <a:ext cx="8229600" cy="3747956"/>
          </a:xfrm>
        </p:spPr>
        <p:txBody>
          <a:bodyPr>
            <a:normAutofit fontScale="92500" lnSpcReduction="10000"/>
          </a:bodyPr>
          <a:lstStyle/>
          <a:p>
            <a:endParaRPr lang="en-US" sz="2400" dirty="0"/>
          </a:p>
          <a:p>
            <a:r>
              <a:rPr lang="en-US" sz="2400" dirty="0"/>
              <a:t>Manufacturers would submit data for a minimum of 75% of CA certified engines sold for each EF in California.</a:t>
            </a:r>
          </a:p>
          <a:p>
            <a:r>
              <a:rPr lang="en-US" sz="2400" dirty="0"/>
              <a:t>Manufacturer must submit all collected data</a:t>
            </a:r>
          </a:p>
          <a:p>
            <a:r>
              <a:rPr lang="en-US" sz="2400" dirty="0"/>
              <a:t>Data reports are not required for engines exceeding their useful life</a:t>
            </a:r>
          </a:p>
          <a:p>
            <a:r>
              <a:rPr lang="en-US" sz="2400" dirty="0"/>
              <a:t>Staff would use this information to screen for engine families with binned emissions greater than twice the emission standards for Low Load and Nonroad Transient Cycle (NRTC). </a:t>
            </a:r>
          </a:p>
          <a:p>
            <a:pPr lvl="1"/>
            <a:r>
              <a:rPr lang="en-US" sz="2200" dirty="0"/>
              <a:t>Currently evaluating how to handle idle.</a:t>
            </a:r>
          </a:p>
          <a:p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EB28BC-7920-46D4-A29F-143AA823AB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01DF9B2-7F23-5B4A-9BBE-C5890CF05FB0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00184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5589F6-C0A9-459B-BC43-A72B3D82D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453" y="205979"/>
            <a:ext cx="4114800" cy="857250"/>
          </a:xfrm>
        </p:spPr>
        <p:txBody>
          <a:bodyPr>
            <a:normAutofit fontScale="90000"/>
          </a:bodyPr>
          <a:lstStyle/>
          <a:p>
            <a:r>
              <a:rPr lang="en-US" dirty="0"/>
              <a:t>What Reporting Would be Included 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77C30A-5378-4D46-8808-679293CF09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56" y="1089780"/>
            <a:ext cx="3960257" cy="3394472"/>
          </a:xfrm>
        </p:spPr>
        <p:txBody>
          <a:bodyPr>
            <a:normAutofit lnSpcReduction="10000"/>
          </a:bodyPr>
          <a:lstStyle/>
          <a:p>
            <a:r>
              <a:rPr lang="en-US" sz="1800" dirty="0"/>
              <a:t>EF name</a:t>
            </a:r>
          </a:p>
          <a:p>
            <a:r>
              <a:rPr lang="en-US" sz="1800" dirty="0"/>
              <a:t>CA sales volume for EF</a:t>
            </a:r>
          </a:p>
          <a:p>
            <a:r>
              <a:rPr lang="en-US" sz="1800" dirty="0"/>
              <a:t>Rated engine power (kilowatt)</a:t>
            </a:r>
          </a:p>
          <a:p>
            <a:r>
              <a:rPr lang="en-US" sz="1800" dirty="0"/>
              <a:t>Engine Serial number</a:t>
            </a:r>
          </a:p>
          <a:p>
            <a:r>
              <a:rPr lang="en-US" sz="1800" dirty="0"/>
              <a:t>Engine run time (hours)</a:t>
            </a:r>
          </a:p>
          <a:p>
            <a:r>
              <a:rPr lang="en-US" sz="1800" dirty="0"/>
              <a:t>Date of data collection</a:t>
            </a:r>
          </a:p>
          <a:p>
            <a:r>
              <a:rPr lang="en-US" sz="1800" dirty="0"/>
              <a:t>Tracking parameters in OR-REAL details to be determined</a:t>
            </a:r>
          </a:p>
          <a:p>
            <a:pPr lvl="1"/>
            <a:r>
              <a:rPr lang="en-US" sz="1600" dirty="0"/>
              <a:t>Tables 1 and 2 show hypothetical examples of OR-REAL tracking arrays and bin structure</a:t>
            </a:r>
          </a:p>
          <a:p>
            <a:endParaRPr lang="en-US" sz="1800" dirty="0"/>
          </a:p>
          <a:p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B5822C-F9CF-4EDA-9D06-5B0C70056D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01DF9B2-7F23-5B4A-9BBE-C5890CF05FB0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B8DCFFB-C8C6-4876-AA53-0F08E748DF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7771632"/>
              </p:ext>
            </p:extLst>
          </p:nvPr>
        </p:nvGraphicFramePr>
        <p:xfrm>
          <a:off x="4356783" y="3279275"/>
          <a:ext cx="3873501" cy="1600200"/>
        </p:xfrm>
        <a:graphic>
          <a:graphicData uri="http://schemas.openxmlformats.org/drawingml/2006/table">
            <a:tbl>
              <a:tblPr/>
              <a:tblGrid>
                <a:gridCol w="620774">
                  <a:extLst>
                    <a:ext uri="{9D8B030D-6E8A-4147-A177-3AD203B41FA5}">
                      <a16:colId xmlns:a16="http://schemas.microsoft.com/office/drawing/2014/main" val="3848717070"/>
                    </a:ext>
                  </a:extLst>
                </a:gridCol>
                <a:gridCol w="370564">
                  <a:extLst>
                    <a:ext uri="{9D8B030D-6E8A-4147-A177-3AD203B41FA5}">
                      <a16:colId xmlns:a16="http://schemas.microsoft.com/office/drawing/2014/main" val="2467386277"/>
                    </a:ext>
                  </a:extLst>
                </a:gridCol>
                <a:gridCol w="418072">
                  <a:extLst>
                    <a:ext uri="{9D8B030D-6E8A-4147-A177-3AD203B41FA5}">
                      <a16:colId xmlns:a16="http://schemas.microsoft.com/office/drawing/2014/main" val="3459445652"/>
                    </a:ext>
                  </a:extLst>
                </a:gridCol>
                <a:gridCol w="392734">
                  <a:extLst>
                    <a:ext uri="{9D8B030D-6E8A-4147-A177-3AD203B41FA5}">
                      <a16:colId xmlns:a16="http://schemas.microsoft.com/office/drawing/2014/main" val="2937114702"/>
                    </a:ext>
                  </a:extLst>
                </a:gridCol>
                <a:gridCol w="446577">
                  <a:extLst>
                    <a:ext uri="{9D8B030D-6E8A-4147-A177-3AD203B41FA5}">
                      <a16:colId xmlns:a16="http://schemas.microsoft.com/office/drawing/2014/main" val="2229018470"/>
                    </a:ext>
                  </a:extLst>
                </a:gridCol>
                <a:gridCol w="446577">
                  <a:extLst>
                    <a:ext uri="{9D8B030D-6E8A-4147-A177-3AD203B41FA5}">
                      <a16:colId xmlns:a16="http://schemas.microsoft.com/office/drawing/2014/main" val="1701386404"/>
                    </a:ext>
                  </a:extLst>
                </a:gridCol>
                <a:gridCol w="392734">
                  <a:extLst>
                    <a:ext uri="{9D8B030D-6E8A-4147-A177-3AD203B41FA5}">
                      <a16:colId xmlns:a16="http://schemas.microsoft.com/office/drawing/2014/main" val="831405762"/>
                    </a:ext>
                  </a:extLst>
                </a:gridCol>
                <a:gridCol w="164695">
                  <a:extLst>
                    <a:ext uri="{9D8B030D-6E8A-4147-A177-3AD203B41FA5}">
                      <a16:colId xmlns:a16="http://schemas.microsoft.com/office/drawing/2014/main" val="299634746"/>
                    </a:ext>
                  </a:extLst>
                </a:gridCol>
                <a:gridCol w="620774">
                  <a:extLst>
                    <a:ext uri="{9D8B030D-6E8A-4147-A177-3AD203B41FA5}">
                      <a16:colId xmlns:a16="http://schemas.microsoft.com/office/drawing/2014/main" val="1023421787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Vehicle Speed (km/h)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4590324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of Rated Power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&gt; 0  ≤64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&gt; 0  ≤16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&gt; 16  ≤40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&gt; 40  ≤64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&gt;  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015708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≤ 25%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bin 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bin 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bin 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bin 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bin 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bin 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2211459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&gt;25 %  ≤50%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bin 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bin 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bin 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bin10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NTE Bin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Bin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3988459"/>
                  </a:ext>
                </a:extLst>
              </a:tr>
              <a:tr h="5048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&gt;50 %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bin 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bin 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bin 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bin 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Regen Bin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Bin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9059609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8BC9F592-65A5-4ABD-AD87-3A7CD938BC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0900214"/>
              </p:ext>
            </p:extLst>
          </p:nvPr>
        </p:nvGraphicFramePr>
        <p:xfrm>
          <a:off x="4194253" y="405466"/>
          <a:ext cx="4659128" cy="1609725"/>
        </p:xfrm>
        <a:graphic>
          <a:graphicData uri="http://schemas.openxmlformats.org/drawingml/2006/table">
            <a:tbl>
              <a:tblPr/>
              <a:tblGrid>
                <a:gridCol w="1840350">
                  <a:extLst>
                    <a:ext uri="{9D8B030D-6E8A-4147-A177-3AD203B41FA5}">
                      <a16:colId xmlns:a16="http://schemas.microsoft.com/office/drawing/2014/main" val="112149846"/>
                    </a:ext>
                  </a:extLst>
                </a:gridCol>
                <a:gridCol w="687288">
                  <a:extLst>
                    <a:ext uri="{9D8B030D-6E8A-4147-A177-3AD203B41FA5}">
                      <a16:colId xmlns:a16="http://schemas.microsoft.com/office/drawing/2014/main" val="4273997314"/>
                    </a:ext>
                  </a:extLst>
                </a:gridCol>
                <a:gridCol w="673102">
                  <a:extLst>
                    <a:ext uri="{9D8B030D-6E8A-4147-A177-3AD203B41FA5}">
                      <a16:colId xmlns:a16="http://schemas.microsoft.com/office/drawing/2014/main" val="2772820080"/>
                    </a:ext>
                  </a:extLst>
                </a:gridCol>
                <a:gridCol w="673102">
                  <a:extLst>
                    <a:ext uri="{9D8B030D-6E8A-4147-A177-3AD203B41FA5}">
                      <a16:colId xmlns:a16="http://schemas.microsoft.com/office/drawing/2014/main" val="1803098088"/>
                    </a:ext>
                  </a:extLst>
                </a:gridCol>
                <a:gridCol w="785286">
                  <a:extLst>
                    <a:ext uri="{9D8B030D-6E8A-4147-A177-3AD203B41FA5}">
                      <a16:colId xmlns:a16="http://schemas.microsoft.com/office/drawing/2014/main" val="3691999928"/>
                    </a:ext>
                  </a:extLst>
                </a:gridCol>
              </a:tblGrid>
              <a:tr h="15968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Parameter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Active 100 Hour Array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Stored 100 Hour Array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Lifetime Array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Lifetime Engine Activity Array</a:t>
                      </a:r>
                      <a:r>
                        <a:rPr lang="en-US" sz="1000" b="1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616164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NOx mass - engine out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(g)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304747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NOx mass – tailpipe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(g)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501789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Engine output engergy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(kWh)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967854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Distance Traveled (km)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004127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Engine runtime (hour)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914955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Vehicle fuel consumption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(liters)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7975667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04DE6B34-A584-4CDF-AC81-AB6B232B9748}"/>
              </a:ext>
            </a:extLst>
          </p:cNvPr>
          <p:cNvSpPr txBox="1"/>
          <p:nvPr/>
        </p:nvSpPr>
        <p:spPr>
          <a:xfrm>
            <a:off x="4124446" y="115925"/>
            <a:ext cx="43665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Table 1. NOx Tracking Arrays and Parameters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001252E-C2CA-4446-8B90-8B2F4A309A37}"/>
              </a:ext>
            </a:extLst>
          </p:cNvPr>
          <p:cNvSpPr txBox="1"/>
          <p:nvPr/>
        </p:nvSpPr>
        <p:spPr>
          <a:xfrm>
            <a:off x="4124446" y="2957268"/>
            <a:ext cx="48036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Table 2. Bin Structure for Each parameter in Each Array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BB070BD-E754-4C4D-B61B-D091ACC0520A}"/>
              </a:ext>
            </a:extLst>
          </p:cNvPr>
          <p:cNvSpPr txBox="1"/>
          <p:nvPr/>
        </p:nvSpPr>
        <p:spPr>
          <a:xfrm>
            <a:off x="4398734" y="2024599"/>
            <a:ext cx="4045979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/>
              <a:t>1. Mass of NOx emitted by the engine upstream of the NOx emission control system.</a:t>
            </a:r>
          </a:p>
          <a:p>
            <a:r>
              <a:rPr lang="en-US" sz="700" dirty="0"/>
              <a:t>2. Mass of NOx emitted by the engine which enters the atmosphere (downstream of the NOx emission control system )</a:t>
            </a:r>
          </a:p>
          <a:p>
            <a:r>
              <a:rPr lang="en-US" sz="700" dirty="0"/>
              <a:t>3. Brake work output of the engine.</a:t>
            </a:r>
          </a:p>
          <a:p>
            <a:r>
              <a:rPr lang="en-US" sz="700" dirty="0"/>
              <a:t>4. The amount of fuel consumed by the engine summed with the amount of fuel injected directly into the aftertreatment system.</a:t>
            </a:r>
          </a:p>
          <a:p>
            <a:r>
              <a:rPr lang="en-US" sz="700" dirty="0"/>
              <a:t>5. Engine activity data are recorded regardless of NOx senor status.</a:t>
            </a:r>
          </a:p>
        </p:txBody>
      </p:sp>
    </p:spTree>
    <p:extLst>
      <p:ext uri="{BB962C8B-B14F-4D97-AF65-F5344CB8AC3E}">
        <p14:creationId xmlns:p14="http://schemas.microsoft.com/office/powerpoint/2010/main" val="270028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C850DC-C837-4041-91B8-0C1E9CF85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93279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When Would Manufacturer Off-Road PEMS Testing Be Required?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8AC721-10BA-4748-BE1A-7989B12F8F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For each EF selected, for each report, CARB would evaluate emissions vs the nitrogen oxides (NOx) emission standards for each of the bins (Low Load and NRTC)</a:t>
            </a:r>
          </a:p>
          <a:p>
            <a:r>
              <a:rPr lang="en-US" dirty="0"/>
              <a:t>If 20% or more of the reports for an EF have events in any bin with emissions greater than 2 times the emission standard, then the engine manufacturer would be required to conduct ORIUT with PEMS (Step 2)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F28A4B-365F-416B-92A3-ADB21039EC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01DF9B2-7F23-5B4A-9BBE-C5890CF05FB0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85111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613A76-A178-4D7D-B928-02140B87A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Proposed Pass and Fail criteria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6ACA75-56F9-428C-8DD5-4169DCCB44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Similar structure to the on-road program (40 CFR 86 subpart T)</a:t>
            </a:r>
          </a:p>
          <a:p>
            <a:r>
              <a:rPr lang="en-US" dirty="0"/>
              <a:t>Emissions evaluation method: in development </a:t>
            </a:r>
          </a:p>
          <a:p>
            <a:pPr lvl="1"/>
            <a:r>
              <a:rPr lang="en-US" dirty="0"/>
              <a:t>Looking into using binned moving average window emissions evaluation methodology</a:t>
            </a:r>
          </a:p>
          <a:p>
            <a:r>
              <a:rPr lang="en-US" dirty="0"/>
              <a:t>Start with 5 engines and if 5 pass, then EF passes</a:t>
            </a:r>
          </a:p>
          <a:p>
            <a:pPr lvl="1"/>
            <a:r>
              <a:rPr lang="en-US" dirty="0"/>
              <a:t>5/6 pass tests </a:t>
            </a:r>
            <a:r>
              <a:rPr lang="en-US" dirty="0">
                <a:sym typeface="Wingdings" panose="05000000000000000000" pitchFamily="2" charset="2"/>
              </a:rPr>
              <a:t> EF pass</a:t>
            </a:r>
          </a:p>
          <a:p>
            <a:pPr lvl="1"/>
            <a:r>
              <a:rPr lang="en-US" dirty="0"/>
              <a:t>If 2/6 fail </a:t>
            </a:r>
            <a:r>
              <a:rPr lang="en-US" dirty="0">
                <a:sym typeface="Wingdings" panose="05000000000000000000" pitchFamily="2" charset="2"/>
              </a:rPr>
              <a:t> 4 more engines tested (total 10)</a:t>
            </a:r>
          </a:p>
          <a:p>
            <a:pPr lvl="1"/>
            <a:r>
              <a:rPr lang="en-US" dirty="0"/>
              <a:t>Less than 8 engines passing would be considered EF failure</a:t>
            </a:r>
          </a:p>
          <a:p>
            <a:r>
              <a:rPr lang="en-US" dirty="0"/>
              <a:t>If an EF fails, then corrective action would be required</a:t>
            </a:r>
          </a:p>
          <a:p>
            <a:r>
              <a:rPr lang="en-US" dirty="0"/>
              <a:t>Additionally, failing EFs would require ORIUT with PEMS every 2 to 4 years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BD4331-65B6-47FB-9248-9824E5E8C4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01DF9B2-7F23-5B4A-9BBE-C5890CF05FB0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53924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F9741-3072-4C0F-B785-06F3A4652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PEMS Testing Challenges and Solutions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9A1BD8-068C-4385-BF23-0461B6D4DA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Standardized connection and data stream protocols </a:t>
            </a:r>
          </a:p>
          <a:p>
            <a:r>
              <a:rPr lang="en-US" dirty="0"/>
              <a:t>Location for mounting on off-road equipment and safety considerations</a:t>
            </a:r>
          </a:p>
          <a:p>
            <a:pPr lvl="1"/>
            <a:r>
              <a:rPr lang="en-US" dirty="0"/>
              <a:t>Creative mounting solutions for mounting (ex. roof)</a:t>
            </a:r>
          </a:p>
          <a:p>
            <a:pPr lvl="1"/>
            <a:r>
              <a:rPr lang="en-US" dirty="0"/>
              <a:t>Special harnesses or bolt down options</a:t>
            </a:r>
          </a:p>
          <a:p>
            <a:pPr lvl="1"/>
            <a:r>
              <a:rPr lang="en-US" dirty="0"/>
              <a:t>CARB staff and European Union have conducted testing on some equipment with PEMS mounted to following golf cart</a:t>
            </a:r>
          </a:p>
          <a:p>
            <a:r>
              <a:rPr lang="en-US" dirty="0"/>
              <a:t>Some PEMS is approximately the size of the equipment</a:t>
            </a:r>
          </a:p>
          <a:p>
            <a:pPr lvl="1"/>
            <a:r>
              <a:rPr lang="en-US" dirty="0"/>
              <a:t>Consideration of compact PEMS for such applications</a:t>
            </a:r>
          </a:p>
          <a:p>
            <a:r>
              <a:rPr lang="en-US" dirty="0"/>
              <a:t>Vibration and impact resistance</a:t>
            </a:r>
          </a:p>
          <a:p>
            <a:pPr lvl="1"/>
            <a:r>
              <a:rPr lang="en-US" dirty="0"/>
              <a:t>Require more data on forces from real world scenarios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F07158-572E-401E-BE4D-2E3F8F8778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01DF9B2-7F23-5B4A-9BBE-C5890CF05FB0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63066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9FA3A8-E43F-4741-A562-ADDB98715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Feedback Requested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878F8F-B8DC-40DD-BC40-1ECA51F7D5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1"/>
            <a:r>
              <a:rPr lang="en-US" dirty="0"/>
              <a:t>Alternative manufacturer-run concepts</a:t>
            </a:r>
          </a:p>
          <a:p>
            <a:pPr lvl="1"/>
            <a:r>
              <a:rPr lang="en-US" dirty="0"/>
              <a:t>Power category and equipment </a:t>
            </a:r>
            <a:r>
              <a:rPr lang="en-US"/>
              <a:t>type </a:t>
            </a:r>
            <a:r>
              <a:rPr lang="en-US" dirty="0"/>
              <a:t>applicability</a:t>
            </a:r>
          </a:p>
          <a:p>
            <a:pPr lvl="1"/>
            <a:r>
              <a:rPr lang="en-US" dirty="0"/>
              <a:t>Is a sensors-based program attractive to industry?</a:t>
            </a:r>
          </a:p>
          <a:p>
            <a:pPr lvl="1"/>
            <a:r>
              <a:rPr lang="en-US" dirty="0"/>
              <a:t>Defining bins for sensors reporting</a:t>
            </a:r>
          </a:p>
          <a:p>
            <a:pPr lvl="1"/>
            <a:r>
              <a:rPr lang="en-US" dirty="0"/>
              <a:t>Standardization of ECU communication</a:t>
            </a:r>
          </a:p>
          <a:p>
            <a:pPr lvl="1"/>
            <a:r>
              <a:rPr lang="en-US" dirty="0"/>
              <a:t>OBD OR-REAL program for off-road applications</a:t>
            </a:r>
          </a:p>
          <a:p>
            <a:pPr lvl="1"/>
            <a:r>
              <a:rPr lang="en-US" dirty="0"/>
              <a:t>In-use emissions data evaluation methods</a:t>
            </a:r>
          </a:p>
          <a:p>
            <a:pPr lvl="1"/>
            <a:r>
              <a:rPr lang="en-US" dirty="0"/>
              <a:t>Off-road off-cycle emissions testing with PEMS</a:t>
            </a:r>
          </a:p>
          <a:p>
            <a:pPr lvl="1"/>
            <a:r>
              <a:rPr lang="en-US" dirty="0"/>
              <a:t>Other comments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1533DA-3958-4F2D-AEF6-989A70083C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01DF9B2-7F23-5B4A-9BBE-C5890CF05FB0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93095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9F2BB-E49F-400E-8E8B-CBC0629D1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Zoom Webinar Details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A56087-9A06-4871-9BEA-4F1F25B46A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63229"/>
            <a:ext cx="8229600" cy="3394472"/>
          </a:xfrm>
        </p:spPr>
        <p:txBody>
          <a:bodyPr/>
          <a:lstStyle/>
          <a:p>
            <a:r>
              <a:rPr lang="en-US" sz="2400" dirty="0"/>
              <a:t>Telephone Call-in: (216) 706 – 7005</a:t>
            </a:r>
          </a:p>
          <a:p>
            <a:r>
              <a:rPr lang="en-US" sz="2400" dirty="0"/>
              <a:t>Access Code:	400363</a:t>
            </a:r>
          </a:p>
          <a:p>
            <a:r>
              <a:rPr lang="en-US" sz="2400" dirty="0"/>
              <a:t>Questions</a:t>
            </a:r>
          </a:p>
          <a:p>
            <a:pPr lvl="1"/>
            <a:r>
              <a:rPr lang="en-US" sz="2000" dirty="0"/>
              <a:t>In Zoom: Use the “Raise Hand” feature, or type in “Q&amp;A” box</a:t>
            </a:r>
          </a:p>
          <a:p>
            <a:pPr lvl="1"/>
            <a:r>
              <a:rPr lang="en-US" sz="2000" dirty="0"/>
              <a:t>On phone:</a:t>
            </a:r>
          </a:p>
          <a:p>
            <a:pPr lvl="2"/>
            <a:r>
              <a:rPr lang="en-US" sz="2000" dirty="0"/>
              <a:t>#2 to “Raise Hand”</a:t>
            </a:r>
          </a:p>
          <a:p>
            <a:pPr lvl="2"/>
            <a:r>
              <a:rPr lang="en-US" sz="2000" dirty="0"/>
              <a:t>*6 to unmute/mute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14F3C7-9E93-4A8A-AD3A-B7631F84909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768856" y="4767264"/>
            <a:ext cx="91794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defTabSz="457200" rtl="0" fontAlgn="auto">
              <a:spcBef>
                <a:spcPts val="0"/>
              </a:spcBef>
              <a:spcAft>
                <a:spcPts val="0"/>
              </a:spcAft>
              <a:defRPr sz="1000" b="0" i="0" kern="1200">
                <a:solidFill>
                  <a:schemeClr val="tx2"/>
                </a:solidFill>
                <a:latin typeface="Avenir LT Std 55 Roman" panose="020B0503020203020204" pitchFamily="34" charset="77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Franklin Gothic Book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Franklin Gothic Book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Franklin Gothic Book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Franklin Gothic Book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Franklin Gothic Book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Franklin Gothic Book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Franklin Gothic Book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Franklin Gothic Book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fld id="{F994092A-33D1-9E4B-9175-E94832D09C46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5599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9F2BB-E49F-400E-8E8B-CBC0629D1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Zoom Webinar Details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A56087-9A06-4871-9BEA-4F1F25B46A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63229"/>
            <a:ext cx="8229600" cy="3394472"/>
          </a:xfrm>
        </p:spPr>
        <p:txBody>
          <a:bodyPr/>
          <a:lstStyle/>
          <a:p>
            <a:r>
              <a:rPr lang="en-US" sz="2400" dirty="0"/>
              <a:t>Telephone Call-in: (216) 706 – 7005</a:t>
            </a:r>
          </a:p>
          <a:p>
            <a:r>
              <a:rPr lang="en-US" sz="2400" dirty="0"/>
              <a:t>Access Code:	400363</a:t>
            </a:r>
          </a:p>
          <a:p>
            <a:r>
              <a:rPr lang="en-US" sz="2400" dirty="0"/>
              <a:t>Questions</a:t>
            </a:r>
          </a:p>
          <a:p>
            <a:pPr lvl="1"/>
            <a:r>
              <a:rPr lang="en-US" sz="2000" dirty="0"/>
              <a:t>In Zoom: Use the “Raise Hand” feature, or type in “Q&amp;A” box</a:t>
            </a:r>
          </a:p>
          <a:p>
            <a:pPr lvl="1"/>
            <a:r>
              <a:rPr lang="en-US" sz="2000" dirty="0"/>
              <a:t>On phone:</a:t>
            </a:r>
          </a:p>
          <a:p>
            <a:pPr lvl="2"/>
            <a:r>
              <a:rPr lang="en-US" sz="2000" dirty="0"/>
              <a:t>#2 to “Raise Hand”</a:t>
            </a:r>
          </a:p>
          <a:p>
            <a:pPr lvl="2"/>
            <a:r>
              <a:rPr lang="en-US" sz="2000" dirty="0"/>
              <a:t>*6 to unmute/mute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14F3C7-9E93-4A8A-AD3A-B7631F84909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768856" y="4767264"/>
            <a:ext cx="91794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defTabSz="457200" rtl="0" fontAlgn="auto">
              <a:spcBef>
                <a:spcPts val="0"/>
              </a:spcBef>
              <a:spcAft>
                <a:spcPts val="0"/>
              </a:spcAft>
              <a:defRPr sz="1000" b="0" i="0" kern="1200">
                <a:solidFill>
                  <a:schemeClr val="tx2"/>
                </a:solidFill>
                <a:latin typeface="Avenir LT Std 55 Roman" panose="020B0503020203020204" pitchFamily="34" charset="77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Franklin Gothic Book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Franklin Gothic Book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Franklin Gothic Book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Franklin Gothic Book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Franklin Gothic Book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Franklin Gothic Book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Franklin Gothic Book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Franklin Gothic Book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fld id="{F994092A-33D1-9E4B-9175-E94832D09C46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72480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6C7EF1-012A-4A1B-80B0-D8341F215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38694"/>
            <a:ext cx="8229600" cy="857250"/>
          </a:xfrm>
        </p:spPr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DE569E-C4A7-4F5C-AFC7-8C5267417C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01DF9B2-7F23-5B4A-9BBE-C5890CF05FB0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7D8A7180-18B3-416E-BF33-E9C86AE85C6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5521225"/>
              </p:ext>
            </p:extLst>
          </p:nvPr>
        </p:nvGraphicFramePr>
        <p:xfrm>
          <a:off x="283029" y="1336545"/>
          <a:ext cx="8570686" cy="2621727"/>
        </p:xfrm>
        <a:graphic>
          <a:graphicData uri="http://schemas.openxmlformats.org/drawingml/2006/table">
            <a:tbl>
              <a:tblPr firstRow="1" bandRow="1"/>
              <a:tblGrid>
                <a:gridCol w="428171">
                  <a:extLst>
                    <a:ext uri="{9D8B030D-6E8A-4147-A177-3AD203B41FA5}">
                      <a16:colId xmlns:a16="http://schemas.microsoft.com/office/drawing/2014/main" val="921107081"/>
                    </a:ext>
                  </a:extLst>
                </a:gridCol>
                <a:gridCol w="5000171">
                  <a:extLst>
                    <a:ext uri="{9D8B030D-6E8A-4147-A177-3AD203B41FA5}">
                      <a16:colId xmlns:a16="http://schemas.microsoft.com/office/drawing/2014/main" val="2448266496"/>
                    </a:ext>
                  </a:extLst>
                </a:gridCol>
                <a:gridCol w="3142344">
                  <a:extLst>
                    <a:ext uri="{9D8B030D-6E8A-4147-A177-3AD203B41FA5}">
                      <a16:colId xmlns:a16="http://schemas.microsoft.com/office/drawing/2014/main" val="1870119961"/>
                    </a:ext>
                  </a:extLst>
                </a:gridCol>
              </a:tblGrid>
              <a:tr h="20828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  <a:tab pos="6057900" algn="r"/>
                        </a:tabLst>
                      </a:pPr>
                      <a:endParaRPr lang="en-US" sz="2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  <a:tab pos="6057900" algn="r"/>
                        </a:tabLst>
                      </a:pPr>
                      <a:r>
                        <a:rPr lang="en-US" sz="2000" b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Topic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  <a:tab pos="6057900" algn="r"/>
                        </a:tabLst>
                      </a:pPr>
                      <a:r>
                        <a:rPr lang="en-US" sz="2000" b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Presenter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71034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  <a:tab pos="6057900" algn="r"/>
                        </a:tabLs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1.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  <a:tab pos="6057900" algn="r"/>
                        </a:tabLs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Opening Remarks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  <a:tab pos="6057900" algn="r"/>
                        </a:tabLst>
                      </a:pPr>
                      <a:r>
                        <a:rPr lang="en-US" sz="2000" i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Kim Heroy-Rogalski &amp; 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  <a:tab pos="6057900" algn="r"/>
                        </a:tabLst>
                      </a:pPr>
                      <a:r>
                        <a:rPr lang="en-US" sz="2000" i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Jenna Latt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8351508"/>
                  </a:ext>
                </a:extLst>
              </a:tr>
              <a:tr h="20828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  <a:tab pos="6057900" algn="r"/>
                        </a:tabLs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2.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  <a:tab pos="6057900" algn="r"/>
                        </a:tabLs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Presentation: Tier 5 In-Use Concepts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  <a:tab pos="6057900" algn="r"/>
                        </a:tabLst>
                      </a:pPr>
                      <a:r>
                        <a:rPr lang="en-US" sz="2000" i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Christian Bartolome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3969063"/>
                  </a:ext>
                </a:extLst>
              </a:tr>
              <a:tr h="20828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  <a:tab pos="6057900" algn="r"/>
                        </a:tabLs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3.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  <a:tab pos="6057900" algn="r"/>
                        </a:tabLs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Questions and Discussion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5129580"/>
                  </a:ext>
                </a:extLst>
              </a:tr>
              <a:tr h="20828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  <a:tab pos="3828415" algn="r"/>
                        </a:tabLs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4.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  <a:tab pos="3828415" algn="r"/>
                        </a:tabLs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Next Steps, Announcements and Closing	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08648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96039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903304-D75C-4D70-A0BF-E9C0EFB01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59982E-39E4-48A9-9EAB-F0602365C2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6032" y="971551"/>
            <a:ext cx="8430768" cy="3394472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Current California Air Resources Board (CARB) Off-Road </a:t>
            </a:r>
          </a:p>
          <a:p>
            <a:pPr marL="0" indent="0">
              <a:buNone/>
            </a:pPr>
            <a:r>
              <a:rPr lang="en-US" dirty="0"/>
              <a:t>		In-Use Compliance (ORIUC) Program</a:t>
            </a:r>
          </a:p>
          <a:p>
            <a:r>
              <a:rPr lang="en-US" dirty="0"/>
              <a:t>Proposed Changes to CARB ORIUC Program</a:t>
            </a:r>
          </a:p>
          <a:p>
            <a:r>
              <a:rPr lang="en-US" dirty="0"/>
              <a:t>Background re: Heavy-Duty In-Use Testing (HDIUT)</a:t>
            </a:r>
          </a:p>
          <a:p>
            <a:r>
              <a:rPr lang="en-US" dirty="0"/>
              <a:t>Manufacturer run Off-Road In-Use Testing (ORIUT) Program Concept</a:t>
            </a:r>
          </a:p>
          <a:p>
            <a:pPr lvl="1"/>
            <a:r>
              <a:rPr lang="en-US" dirty="0"/>
              <a:t>Proposed Reporting</a:t>
            </a:r>
          </a:p>
          <a:p>
            <a:pPr lvl="1"/>
            <a:r>
              <a:rPr lang="en-US" dirty="0"/>
              <a:t>Proposed Pass/Fail Criteria </a:t>
            </a:r>
          </a:p>
          <a:p>
            <a:r>
              <a:rPr lang="en-US" dirty="0"/>
              <a:t>Portable Emissions Measurement System (PEMS) Testing Challenges and Solutions</a:t>
            </a:r>
          </a:p>
          <a:p>
            <a:r>
              <a:rPr lang="en-US" dirty="0"/>
              <a:t>Feedback Requested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F9CB8A-9291-4C5C-BE89-6BA33C8C90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01DF9B2-7F23-5B4A-9BBE-C5890CF05FB0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0710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06CAA4-AF24-4D44-84C4-547B00EBD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Current CARB ORIUC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EFD02A-C153-4871-9FC2-E97C2B4604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CARB staff currently has the authority to conduct in-use testing on off-road engines </a:t>
            </a:r>
            <a:r>
              <a:rPr lang="en-US" i="1" dirty="0"/>
              <a:t>13 CCR 2139(g)</a:t>
            </a:r>
          </a:p>
          <a:p>
            <a:r>
              <a:rPr lang="en-US" dirty="0"/>
              <a:t>Off-road engines are evaluated with test procedures used at certification: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  <a:p>
            <a:pPr lvl="1"/>
            <a:r>
              <a:rPr lang="en-US" dirty="0"/>
              <a:t>Transient, steady state, and not-to-exceed</a:t>
            </a:r>
          </a:p>
          <a:p>
            <a:r>
              <a:rPr lang="en-US" dirty="0"/>
              <a:t>Off-road engines may be tested up to 75% of Useful Life (UL)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61D27D-2277-4BDD-8931-EBB18969EC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01DF9B2-7F23-5B4A-9BBE-C5890CF05FB0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611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3AB080-FB1F-4E70-A850-1FFAD17664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60622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en-US" dirty="0"/>
              <a:t>Proposed Changes to CARB’s ORIUC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0FAE52-009D-4667-BD05-44DC72055D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44232"/>
            <a:ext cx="8229600" cy="3394472"/>
          </a:xfrm>
        </p:spPr>
        <p:txBody>
          <a:bodyPr>
            <a:normAutofit/>
          </a:bodyPr>
          <a:lstStyle/>
          <a:p>
            <a:pPr lvl="1"/>
            <a:r>
              <a:rPr lang="en-US" dirty="0"/>
              <a:t>Clean up language for ORIUC</a:t>
            </a:r>
          </a:p>
          <a:p>
            <a:pPr lvl="1"/>
            <a:r>
              <a:rPr lang="en-US" dirty="0"/>
              <a:t>Off-Cycle Test Procedures with PEMS</a:t>
            </a:r>
          </a:p>
          <a:p>
            <a:pPr lvl="1"/>
            <a:r>
              <a:rPr lang="en-US" dirty="0"/>
              <a:t>Updating emissions calculation and evaluation methods</a:t>
            </a:r>
          </a:p>
          <a:p>
            <a:pPr lvl="1"/>
            <a:r>
              <a:rPr lang="en-US" dirty="0"/>
              <a:t>Considering changes to expand the UL limits for ORIUC test engines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8D8143-1C16-4EFF-A900-0107DCED32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01DF9B2-7F23-5B4A-9BBE-C5890CF05FB0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22863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0C4E56-6D97-47DC-B4DD-8D40F2685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Manufacturer-run ORIUT</a:t>
            </a:r>
            <a:endParaRPr lang="en-US" strike="sngStrik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E36DA9-DC41-4085-97AB-F379418EA7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5994" y="1181892"/>
            <a:ext cx="8229600" cy="3394472"/>
          </a:xfrm>
        </p:spPr>
        <p:txBody>
          <a:bodyPr>
            <a:normAutofit/>
          </a:bodyPr>
          <a:lstStyle/>
          <a:p>
            <a:r>
              <a:rPr lang="en-US" sz="2400" dirty="0"/>
              <a:t>In-Use Testing background </a:t>
            </a:r>
          </a:p>
          <a:p>
            <a:r>
              <a:rPr lang="en-US" sz="2400" dirty="0"/>
              <a:t>ORIUT Concept</a:t>
            </a:r>
          </a:p>
          <a:p>
            <a:pPr lvl="1"/>
            <a:r>
              <a:rPr lang="en-US" sz="2000" dirty="0"/>
              <a:t>Phase 1: Engine Control Unit (ECU)/sensors data submission and screening</a:t>
            </a:r>
          </a:p>
          <a:p>
            <a:pPr lvl="1"/>
            <a:r>
              <a:rPr lang="en-US" sz="2000" dirty="0"/>
              <a:t>Phase 2: Triggered PEMS testing</a:t>
            </a:r>
          </a:p>
          <a:p>
            <a:pPr lvl="1"/>
            <a:r>
              <a:rPr lang="en-US" sz="2000" dirty="0"/>
              <a:t>Phase 3: Corrective action and long-term PEMS testing, if needed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9E23DD-9D73-4195-836A-DB01FFA62B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01DF9B2-7F23-5B4A-9BBE-C5890CF05FB0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8503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0D6F76-E40B-4066-BCE7-E91FFA9A3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Background: In-Use 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2157A-04F5-4C95-83C8-FC8CC12A79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Manufacturer run in-use testing programs</a:t>
            </a:r>
          </a:p>
          <a:p>
            <a:pPr lvl="1"/>
            <a:r>
              <a:rPr lang="en-US" dirty="0"/>
              <a:t>On-Road Heavy Duty Diesel Engines </a:t>
            </a:r>
          </a:p>
          <a:p>
            <a:pPr lvl="2"/>
            <a:r>
              <a:rPr lang="en-US" dirty="0"/>
              <a:t>Heavy-duty diesel engines non-compliance was discovered</a:t>
            </a:r>
          </a:p>
          <a:p>
            <a:pPr lvl="2"/>
            <a:r>
              <a:rPr lang="en-US" dirty="0"/>
              <a:t>Settlement/consent decrees</a:t>
            </a:r>
          </a:p>
          <a:p>
            <a:pPr lvl="2"/>
            <a:r>
              <a:rPr lang="en-US" dirty="0"/>
              <a:t>40 CFR 86 Subpart T</a:t>
            </a:r>
          </a:p>
          <a:p>
            <a:pPr lvl="1"/>
            <a:r>
              <a:rPr lang="en-US" dirty="0"/>
              <a:t>Large Nonroad Spark Ignition Engines </a:t>
            </a:r>
          </a:p>
          <a:p>
            <a:pPr lvl="2"/>
            <a:r>
              <a:rPr lang="en-US" dirty="0"/>
              <a:t>40 CFR Part 1048</a:t>
            </a:r>
          </a:p>
          <a:p>
            <a:pPr lvl="2"/>
            <a:r>
              <a:rPr lang="en-US" dirty="0"/>
              <a:t>Additionally has production line testing and selective enforcement audits </a:t>
            </a:r>
          </a:p>
          <a:p>
            <a:r>
              <a:rPr lang="en-US" dirty="0"/>
              <a:t>Currently, manufacturer run in-use program does not exist for:</a:t>
            </a:r>
          </a:p>
          <a:p>
            <a:pPr lvl="1"/>
            <a:r>
              <a:rPr lang="en-US" dirty="0"/>
              <a:t>On-road Otto engines</a:t>
            </a:r>
          </a:p>
          <a:p>
            <a:pPr lvl="1"/>
            <a:r>
              <a:rPr lang="en-US" dirty="0"/>
              <a:t>Off-road compression ignition engines</a:t>
            </a:r>
          </a:p>
          <a:p>
            <a:pPr lvl="2"/>
            <a:r>
              <a:rPr lang="en-US" dirty="0"/>
              <a:t>Selective Enforcement Audits (13 CCR 2427 &amp; 40 CFR 1068 Subpart E)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9FEBDA-B5CA-4ED8-9157-96A7600B3E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01DF9B2-7F23-5B4A-9BBE-C5890CF05FB0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28326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1E7005-3CA6-46E8-836D-19C75893D2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ORIUT Program Concept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092EC5-2786-44CA-A0EA-0630234CCC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Minimize cost while ensuring accurate emissions data</a:t>
            </a:r>
          </a:p>
          <a:p>
            <a:r>
              <a:rPr lang="en-US" dirty="0"/>
              <a:t>A multiphase approach would allow us to screen large volumes of sold engines with ECU/sensors data at a lower cost compared to PEMS testing</a:t>
            </a:r>
          </a:p>
          <a:p>
            <a:r>
              <a:rPr lang="en-US" dirty="0"/>
              <a:t>More accurate PEMS methods would be used for real world emissions assessment if triggered by screening results</a:t>
            </a:r>
          </a:p>
          <a:p>
            <a:r>
              <a:rPr lang="en-US" dirty="0"/>
              <a:t>Manufacturer run ORIUT with PEMS would be conducted for engine families not passing screening</a:t>
            </a:r>
          </a:p>
          <a:p>
            <a:r>
              <a:rPr lang="en-US" dirty="0"/>
              <a:t>Targeting ≥56 kW engines which at minimum would require Selective Catalytic Reduction (SCR) to comply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F36C6F-8815-47AF-B019-48E0E0C5A1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01DF9B2-7F23-5B4A-9BBE-C5890CF05FB0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71431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ARB colors">
      <a:dk1>
        <a:srgbClr val="4D4D4F"/>
      </a:dk1>
      <a:lt1>
        <a:srgbClr val="FFFFFF"/>
      </a:lt1>
      <a:dk2>
        <a:srgbClr val="4D4D4F"/>
      </a:dk2>
      <a:lt2>
        <a:srgbClr val="1F8BBF"/>
      </a:lt2>
      <a:accent1>
        <a:srgbClr val="36A393"/>
      </a:accent1>
      <a:accent2>
        <a:srgbClr val="FDB727"/>
      </a:accent2>
      <a:accent3>
        <a:srgbClr val="0F597C"/>
      </a:accent3>
      <a:accent4>
        <a:srgbClr val="1F8BBF"/>
      </a:accent4>
      <a:accent5>
        <a:srgbClr val="36A393"/>
      </a:accent5>
      <a:accent6>
        <a:srgbClr val="FDB727"/>
      </a:accent6>
      <a:hlink>
        <a:srgbClr val="36A393"/>
      </a:hlink>
      <a:folHlink>
        <a:srgbClr val="4D4D4F"/>
      </a:folHlink>
    </a:clrScheme>
    <a:fontScheme name="Avenir LT Std">
      <a:majorFont>
        <a:latin typeface="Avenir LT Std 55 Roman"/>
        <a:ea typeface=""/>
        <a:cs typeface=""/>
      </a:majorFont>
      <a:minorFont>
        <a:latin typeface="Avenir LT Std 55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ARB_template_abstract" id="{CDC114BF-C83F-D348-B956-3617CF44B558}" vid="{6A250425-CC24-D544-9F1E-3AC83B430E9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8E2CE318E071B458AACED5FE5419DAE" ma:contentTypeVersion="4" ma:contentTypeDescription="Create a new document." ma:contentTypeScope="" ma:versionID="7a50e0d0a9c52a033dcfcf8c933058c7">
  <xsd:schema xmlns:xsd="http://www.w3.org/2001/XMLSchema" xmlns:xs="http://www.w3.org/2001/XMLSchema" xmlns:p="http://schemas.microsoft.com/office/2006/metadata/properties" xmlns:ns2="0c9e3c3a-0d3a-4f57-88c1-723fa2a8d334" xmlns:ns3="9064c5c4-c023-49ec-883a-1dbd48c703c7" targetNamespace="http://schemas.microsoft.com/office/2006/metadata/properties" ma:root="true" ma:fieldsID="9b4ebed7ad9f7e045e98c3017d640867" ns2:_="" ns3:_="">
    <xsd:import namespace="0c9e3c3a-0d3a-4f57-88c1-723fa2a8d334"/>
    <xsd:import namespace="9064c5c4-c023-49ec-883a-1dbd48c703c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9e3c3a-0d3a-4f57-88c1-723fa2a8d33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64c5c4-c023-49ec-883a-1dbd48c703c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9064c5c4-c023-49ec-883a-1dbd48c703c7">
      <UserInfo>
        <DisplayName>Lowry, Jeff@ARB</DisplayName>
        <AccountId>38</AccountId>
        <AccountType/>
      </UserInfo>
      <UserInfo>
        <DisplayName>Bartolome, Christian@ARB</DisplayName>
        <AccountId>176</AccountId>
        <AccountType/>
      </UserInfo>
      <UserInfo>
        <DisplayName>Heroy-Rogalski, Kim@ARB</DisplayName>
        <AccountId>162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DD907ED1-6DF2-4A1D-A1C5-F1451E7B7FF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c9e3c3a-0d3a-4f57-88c1-723fa2a8d334"/>
    <ds:schemaRef ds:uri="9064c5c4-c023-49ec-883a-1dbd48c703c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B6F2769-7194-4217-93D3-3AF3A4742282}">
  <ds:schemaRefs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6cf03daf-f362-4c6d-b7d4-cfa518cde295"/>
    <ds:schemaRef ds:uri="http://schemas.microsoft.com/office/2006/documentManagement/types"/>
    <ds:schemaRef ds:uri="4e3605fd-2326-4671-a273-916c688c4a7b"/>
    <ds:schemaRef ds:uri="http://purl.org/dc/elements/1.1/"/>
    <ds:schemaRef ds:uri="http://www.w3.org/XML/1998/namespace"/>
    <ds:schemaRef ds:uri="http://schemas.microsoft.com/office/2006/metadata/properties"/>
    <ds:schemaRef ds:uri="http://purl.org/dc/terms/"/>
    <ds:schemaRef ds:uri="9064c5c4-c023-49ec-883a-1dbd48c703c7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46209</TotalTime>
  <Words>1505</Words>
  <Application>Microsoft Office PowerPoint</Application>
  <PresentationFormat>On-screen Show (16:9)</PresentationFormat>
  <Paragraphs>235</Paragraphs>
  <Slides>18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Calibri</vt:lpstr>
      <vt:lpstr>Segoe UI</vt:lpstr>
      <vt:lpstr>Avenir LT Std 55 Roman</vt:lpstr>
      <vt:lpstr>Arial</vt:lpstr>
      <vt:lpstr>Office Theme</vt:lpstr>
      <vt:lpstr>Tier 5 Workgroup:  In-Use Program Concepts May 2, 2022</vt:lpstr>
      <vt:lpstr>Zoom Webinar Details</vt:lpstr>
      <vt:lpstr>Agenda</vt:lpstr>
      <vt:lpstr>Outline</vt:lpstr>
      <vt:lpstr>Current CARB ORIUC Program</vt:lpstr>
      <vt:lpstr>Proposed Changes to CARB’s ORIUC Program</vt:lpstr>
      <vt:lpstr>Manufacturer-run ORIUT</vt:lpstr>
      <vt:lpstr>Background: In-Use Testing</vt:lpstr>
      <vt:lpstr>ORIUT Program Concept</vt:lpstr>
      <vt:lpstr>Concept for Manufacturer-Run ORIUT Program</vt:lpstr>
      <vt:lpstr>Flow Chart of ORIUT Concept</vt:lpstr>
      <vt:lpstr>Concept for Manufacturer-Run ORIUT Program</vt:lpstr>
      <vt:lpstr>What Reporting Would be Included ?</vt:lpstr>
      <vt:lpstr>When Would Manufacturer Off-Road PEMS Testing Be Required?</vt:lpstr>
      <vt:lpstr>Proposed Pass and Fail criteria</vt:lpstr>
      <vt:lpstr>PEMS Testing Challenges and Solutions</vt:lpstr>
      <vt:lpstr>Feedback Requested</vt:lpstr>
      <vt:lpstr>Zoom Webinar Details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Updating Off-Road In-Use Reg language</dc:title>
  <dc:creator>Bartolome, Christian@ARB</dc:creator>
  <cp:lastModifiedBy>Bartolome, Christian@ARB</cp:lastModifiedBy>
  <cp:revision>43</cp:revision>
  <cp:lastPrinted>2018-05-22T18:58:28Z</cp:lastPrinted>
  <dcterms:created xsi:type="dcterms:W3CDTF">2022-01-06T08:20:26Z</dcterms:created>
  <dcterms:modified xsi:type="dcterms:W3CDTF">2022-04-29T16:57:22Z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0x01010078E2CE318E071B458AACED5FE5419DAE</vt:lpwstr>
  </property>
</Properties>
</file>